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8" r:id="rId3"/>
    <p:sldId id="263" r:id="rId4"/>
    <p:sldId id="257" r:id="rId5"/>
    <p:sldId id="304" r:id="rId6"/>
    <p:sldId id="310" r:id="rId7"/>
    <p:sldId id="276" r:id="rId8"/>
    <p:sldId id="275" r:id="rId9"/>
    <p:sldId id="342" r:id="rId10"/>
    <p:sldId id="272" r:id="rId11"/>
    <p:sldId id="324" r:id="rId12"/>
    <p:sldId id="326" r:id="rId13"/>
    <p:sldId id="325" r:id="rId14"/>
    <p:sldId id="266" r:id="rId15"/>
    <p:sldId id="270" r:id="rId16"/>
    <p:sldId id="264" r:id="rId17"/>
    <p:sldId id="340" r:id="rId18"/>
    <p:sldId id="341" r:id="rId19"/>
    <p:sldId id="308" r:id="rId20"/>
    <p:sldId id="331" r:id="rId21"/>
    <p:sldId id="333" r:id="rId22"/>
    <p:sldId id="327" r:id="rId23"/>
    <p:sldId id="295" r:id="rId24"/>
    <p:sldId id="320" r:id="rId25"/>
    <p:sldId id="312" r:id="rId26"/>
    <p:sldId id="339" r:id="rId27"/>
    <p:sldId id="334" r:id="rId28"/>
    <p:sldId id="335" r:id="rId29"/>
    <p:sldId id="301" r:id="rId30"/>
    <p:sldId id="269" r:id="rId31"/>
    <p:sldId id="336" r:id="rId32"/>
    <p:sldId id="303" r:id="rId33"/>
    <p:sldId id="259" r:id="rId34"/>
    <p:sldId id="313" r:id="rId35"/>
    <p:sldId id="321" r:id="rId36"/>
    <p:sldId id="337" r:id="rId37"/>
    <p:sldId id="302" r:id="rId38"/>
    <p:sldId id="338" r:id="rId3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89831" autoAdjust="0"/>
  </p:normalViewPr>
  <p:slideViewPr>
    <p:cSldViewPr snapToGrid="0">
      <p:cViewPr varScale="1">
        <p:scale>
          <a:sx n="142" d="100"/>
          <a:sy n="142" d="100"/>
        </p:scale>
        <p:origin x="123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veig Bjørkholt" userId="6a30c96b-42a6-42ea-b383-7ed36cd2845b" providerId="ADAL" clId="{FDC451A7-7340-4551-942C-A7634E3779F3}"/>
    <pc:docChg chg="undo custSel modSld">
      <pc:chgData name="Solveig Bjørkholt" userId="6a30c96b-42a6-42ea-b383-7ed36cd2845b" providerId="ADAL" clId="{FDC451A7-7340-4551-942C-A7634E3779F3}" dt="2023-03-02T11:21:55.429" v="857" actId="20577"/>
      <pc:docMkLst>
        <pc:docMk/>
      </pc:docMkLst>
      <pc:sldChg chg="delSp modSp mod">
        <pc:chgData name="Solveig Bjørkholt" userId="6a30c96b-42a6-42ea-b383-7ed36cd2845b" providerId="ADAL" clId="{FDC451A7-7340-4551-942C-A7634E3779F3}" dt="2023-03-01T08:11:45.613" v="172" actId="478"/>
        <pc:sldMkLst>
          <pc:docMk/>
          <pc:sldMk cId="791570830" sldId="256"/>
        </pc:sldMkLst>
        <pc:spChg chg="del mod">
          <ac:chgData name="Solveig Bjørkholt" userId="6a30c96b-42a6-42ea-b383-7ed36cd2845b" providerId="ADAL" clId="{FDC451A7-7340-4551-942C-A7634E3779F3}" dt="2023-03-01T08:11:45.613" v="172" actId="478"/>
          <ac:spMkLst>
            <pc:docMk/>
            <pc:sldMk cId="791570830" sldId="256"/>
            <ac:spMk id="3" creationId="{C602203D-A933-7F11-93AE-10879A7840EA}"/>
          </ac:spMkLst>
        </pc:spChg>
      </pc:sldChg>
      <pc:sldChg chg="modNotesTx">
        <pc:chgData name="Solveig Bjørkholt" userId="6a30c96b-42a6-42ea-b383-7ed36cd2845b" providerId="ADAL" clId="{FDC451A7-7340-4551-942C-A7634E3779F3}" dt="2023-03-02T11:20:48.133" v="844" actId="20577"/>
        <pc:sldMkLst>
          <pc:docMk/>
          <pc:sldMk cId="3105911741" sldId="257"/>
        </pc:sldMkLst>
      </pc:sldChg>
      <pc:sldChg chg="modSp mod">
        <pc:chgData name="Solveig Bjørkholt" userId="6a30c96b-42a6-42ea-b383-7ed36cd2845b" providerId="ADAL" clId="{FDC451A7-7340-4551-942C-A7634E3779F3}" dt="2023-03-01T08:08:33.672" v="170" actId="20577"/>
        <pc:sldMkLst>
          <pc:docMk/>
          <pc:sldMk cId="3329928416" sldId="258"/>
        </pc:sldMkLst>
        <pc:spChg chg="mod">
          <ac:chgData name="Solveig Bjørkholt" userId="6a30c96b-42a6-42ea-b383-7ed36cd2845b" providerId="ADAL" clId="{FDC451A7-7340-4551-942C-A7634E3779F3}" dt="2023-03-01T08:08:33.672" v="170" actId="20577"/>
          <ac:spMkLst>
            <pc:docMk/>
            <pc:sldMk cId="3329928416" sldId="258"/>
            <ac:spMk id="3" creationId="{CE994028-E025-EA8C-7437-3537FE7D2A24}"/>
          </ac:spMkLst>
        </pc:spChg>
      </pc:sldChg>
      <pc:sldChg chg="modNotesTx">
        <pc:chgData name="Solveig Bjørkholt" userId="6a30c96b-42a6-42ea-b383-7ed36cd2845b" providerId="ADAL" clId="{FDC451A7-7340-4551-942C-A7634E3779F3}" dt="2023-03-02T11:21:38.189" v="853" actId="20577"/>
        <pc:sldMkLst>
          <pc:docMk/>
          <pc:sldMk cId="3061322405" sldId="259"/>
        </pc:sldMkLst>
      </pc:sldChg>
      <pc:sldChg chg="modNotesTx">
        <pc:chgData name="Solveig Bjørkholt" userId="6a30c96b-42a6-42ea-b383-7ed36cd2845b" providerId="ADAL" clId="{FDC451A7-7340-4551-942C-A7634E3779F3}" dt="2023-03-02T11:20:44.676" v="843" actId="20577"/>
        <pc:sldMkLst>
          <pc:docMk/>
          <pc:sldMk cId="2318824679" sldId="263"/>
        </pc:sldMkLst>
      </pc:sldChg>
      <pc:sldChg chg="modNotesTx">
        <pc:chgData name="Solveig Bjørkholt" userId="6a30c96b-42a6-42ea-b383-7ed36cd2845b" providerId="ADAL" clId="{FDC451A7-7340-4551-942C-A7634E3779F3}" dt="2023-03-02T11:21:17.229" v="850" actId="20577"/>
        <pc:sldMkLst>
          <pc:docMk/>
          <pc:sldMk cId="1921502111" sldId="264"/>
        </pc:sldMkLst>
      </pc:sldChg>
      <pc:sldChg chg="modNotesTx">
        <pc:chgData name="Solveig Bjørkholt" userId="6a30c96b-42a6-42ea-b383-7ed36cd2845b" providerId="ADAL" clId="{FDC451A7-7340-4551-942C-A7634E3779F3}" dt="2023-03-02T11:21:12.036" v="849" actId="20577"/>
        <pc:sldMkLst>
          <pc:docMk/>
          <pc:sldMk cId="3618549576" sldId="266"/>
        </pc:sldMkLst>
      </pc:sldChg>
      <pc:sldChg chg="modSp mod modNotesTx">
        <pc:chgData name="Solveig Bjørkholt" userId="6a30c96b-42a6-42ea-b383-7ed36cd2845b" providerId="ADAL" clId="{FDC451A7-7340-4551-942C-A7634E3779F3}" dt="2023-03-02T11:21:32.530" v="852" actId="20577"/>
        <pc:sldMkLst>
          <pc:docMk/>
          <pc:sldMk cId="4112176451" sldId="269"/>
        </pc:sldMkLst>
        <pc:spChg chg="mod">
          <ac:chgData name="Solveig Bjørkholt" userId="6a30c96b-42a6-42ea-b383-7ed36cd2845b" providerId="ADAL" clId="{FDC451A7-7340-4551-942C-A7634E3779F3}" dt="2023-03-01T08:32:56.217" v="224" actId="20577"/>
          <ac:spMkLst>
            <pc:docMk/>
            <pc:sldMk cId="4112176451" sldId="269"/>
            <ac:spMk id="2" creationId="{D97E25FA-3D82-6D71-C21A-AB8694079CD4}"/>
          </ac:spMkLst>
        </pc:spChg>
        <pc:spChg chg="mod">
          <ac:chgData name="Solveig Bjørkholt" userId="6a30c96b-42a6-42ea-b383-7ed36cd2845b" providerId="ADAL" clId="{FDC451A7-7340-4551-942C-A7634E3779F3}" dt="2023-03-01T08:32:58.140" v="226" actId="20577"/>
          <ac:spMkLst>
            <pc:docMk/>
            <pc:sldMk cId="4112176451" sldId="269"/>
            <ac:spMk id="3" creationId="{4B3485A1-34A3-C127-D258-77E74E06530E}"/>
          </ac:spMkLst>
        </pc:spChg>
      </pc:sldChg>
      <pc:sldChg chg="modSp mod">
        <pc:chgData name="Solveig Bjørkholt" userId="6a30c96b-42a6-42ea-b383-7ed36cd2845b" providerId="ADAL" clId="{FDC451A7-7340-4551-942C-A7634E3779F3}" dt="2023-03-01T07:41:02.611" v="157" actId="20577"/>
        <pc:sldMkLst>
          <pc:docMk/>
          <pc:sldMk cId="229491422" sldId="270"/>
        </pc:sldMkLst>
        <pc:spChg chg="mod">
          <ac:chgData name="Solveig Bjørkholt" userId="6a30c96b-42a6-42ea-b383-7ed36cd2845b" providerId="ADAL" clId="{FDC451A7-7340-4551-942C-A7634E3779F3}" dt="2023-03-01T07:41:02.611" v="157" actId="20577"/>
          <ac:spMkLst>
            <pc:docMk/>
            <pc:sldMk cId="229491422" sldId="270"/>
            <ac:spMk id="3" creationId="{51E77120-1187-F545-5188-DC6036B6FC43}"/>
          </ac:spMkLst>
        </pc:spChg>
      </pc:sldChg>
      <pc:sldChg chg="modNotesTx">
        <pc:chgData name="Solveig Bjørkholt" userId="6a30c96b-42a6-42ea-b383-7ed36cd2845b" providerId="ADAL" clId="{FDC451A7-7340-4551-942C-A7634E3779F3}" dt="2023-03-02T11:21:00.341" v="846" actId="20577"/>
        <pc:sldMkLst>
          <pc:docMk/>
          <pc:sldMk cId="134405147" sldId="272"/>
        </pc:sldMkLst>
      </pc:sldChg>
      <pc:sldChg chg="modNotesTx">
        <pc:chgData name="Solveig Bjørkholt" userId="6a30c96b-42a6-42ea-b383-7ed36cd2845b" providerId="ADAL" clId="{FDC451A7-7340-4551-942C-A7634E3779F3}" dt="2023-03-02T11:20:54.562" v="845" actId="20577"/>
        <pc:sldMkLst>
          <pc:docMk/>
          <pc:sldMk cId="4089734389" sldId="276"/>
        </pc:sldMkLst>
      </pc:sldChg>
      <pc:sldChg chg="modNotesTx">
        <pc:chgData name="Solveig Bjørkholt" userId="6a30c96b-42a6-42ea-b383-7ed36cd2845b" providerId="ADAL" clId="{FDC451A7-7340-4551-942C-A7634E3779F3}" dt="2023-03-02T11:21:55.429" v="857" actId="20577"/>
        <pc:sldMkLst>
          <pc:docMk/>
          <pc:sldMk cId="3921640562" sldId="302"/>
        </pc:sldMkLst>
      </pc:sldChg>
      <pc:sldChg chg="modNotesTx">
        <pc:chgData name="Solveig Bjørkholt" userId="6a30c96b-42a6-42ea-b383-7ed36cd2845b" providerId="ADAL" clId="{FDC451A7-7340-4551-942C-A7634E3779F3}" dt="2023-03-02T11:21:26.169" v="851" actId="20577"/>
        <pc:sldMkLst>
          <pc:docMk/>
          <pc:sldMk cId="385860371" sldId="312"/>
        </pc:sldMkLst>
      </pc:sldChg>
      <pc:sldChg chg="modNotesTx">
        <pc:chgData name="Solveig Bjørkholt" userId="6a30c96b-42a6-42ea-b383-7ed36cd2845b" providerId="ADAL" clId="{FDC451A7-7340-4551-942C-A7634E3779F3}" dt="2023-03-02T11:21:41.163" v="854" actId="20577"/>
        <pc:sldMkLst>
          <pc:docMk/>
          <pc:sldMk cId="897272417" sldId="313"/>
        </pc:sldMkLst>
      </pc:sldChg>
      <pc:sldChg chg="modNotesTx">
        <pc:chgData name="Solveig Bjørkholt" userId="6a30c96b-42a6-42ea-b383-7ed36cd2845b" providerId="ADAL" clId="{FDC451A7-7340-4551-942C-A7634E3779F3}" dt="2023-03-02T11:21:46.083" v="855" actId="20577"/>
        <pc:sldMkLst>
          <pc:docMk/>
          <pc:sldMk cId="124265051" sldId="321"/>
        </pc:sldMkLst>
      </pc:sldChg>
      <pc:sldChg chg="modNotesTx">
        <pc:chgData name="Solveig Bjørkholt" userId="6a30c96b-42a6-42ea-b383-7ed36cd2845b" providerId="ADAL" clId="{FDC451A7-7340-4551-942C-A7634E3779F3}" dt="2023-03-02T11:21:08.027" v="848" actId="20577"/>
        <pc:sldMkLst>
          <pc:docMk/>
          <pc:sldMk cId="3252771266" sldId="325"/>
        </pc:sldMkLst>
      </pc:sldChg>
      <pc:sldChg chg="modNotesTx">
        <pc:chgData name="Solveig Bjørkholt" userId="6a30c96b-42a6-42ea-b383-7ed36cd2845b" providerId="ADAL" clId="{FDC451A7-7340-4551-942C-A7634E3779F3}" dt="2023-03-02T11:21:05.018" v="847" actId="20577"/>
        <pc:sldMkLst>
          <pc:docMk/>
          <pc:sldMk cId="2240326156" sldId="326"/>
        </pc:sldMkLst>
      </pc:sldChg>
      <pc:sldChg chg="modSp">
        <pc:chgData name="Solveig Bjørkholt" userId="6a30c96b-42a6-42ea-b383-7ed36cd2845b" providerId="ADAL" clId="{FDC451A7-7340-4551-942C-A7634E3779F3}" dt="2023-03-01T07:41:56.566" v="158" actId="20577"/>
        <pc:sldMkLst>
          <pc:docMk/>
          <pc:sldMk cId="439842793" sldId="333"/>
        </pc:sldMkLst>
        <pc:spChg chg="mod">
          <ac:chgData name="Solveig Bjørkholt" userId="6a30c96b-42a6-42ea-b383-7ed36cd2845b" providerId="ADAL" clId="{FDC451A7-7340-4551-942C-A7634E3779F3}" dt="2023-03-01T07:41:56.566" v="158" actId="20577"/>
          <ac:spMkLst>
            <pc:docMk/>
            <pc:sldMk cId="439842793" sldId="333"/>
            <ac:spMk id="3" creationId="{49F57C88-02FB-DDBC-7981-74671386CEDE}"/>
          </ac:spMkLst>
        </pc:spChg>
      </pc:sldChg>
      <pc:sldChg chg="modNotesTx">
        <pc:chgData name="Solveig Bjørkholt" userId="6a30c96b-42a6-42ea-b383-7ed36cd2845b" providerId="ADAL" clId="{FDC451A7-7340-4551-942C-A7634E3779F3}" dt="2023-03-02T11:21:49.882" v="856" actId="20577"/>
        <pc:sldMkLst>
          <pc:docMk/>
          <pc:sldMk cId="2105366924" sldId="337"/>
        </pc:sldMkLst>
      </pc:sldChg>
      <pc:sldChg chg="modSp mod">
        <pc:chgData name="Solveig Bjørkholt" userId="6a30c96b-42a6-42ea-b383-7ed36cd2845b" providerId="ADAL" clId="{FDC451A7-7340-4551-942C-A7634E3779F3}" dt="2023-03-01T08:16:44.315" v="208" actId="20577"/>
        <pc:sldMkLst>
          <pc:docMk/>
          <pc:sldMk cId="3954893185" sldId="338"/>
        </pc:sldMkLst>
        <pc:spChg chg="mod">
          <ac:chgData name="Solveig Bjørkholt" userId="6a30c96b-42a6-42ea-b383-7ed36cd2845b" providerId="ADAL" clId="{FDC451A7-7340-4551-942C-A7634E3779F3}" dt="2023-03-01T08:16:44.315" v="208" actId="20577"/>
          <ac:spMkLst>
            <pc:docMk/>
            <pc:sldMk cId="3954893185" sldId="338"/>
            <ac:spMk id="3" creationId="{D20A2DED-32E0-E3FF-7EF0-A0C8DE79B04A}"/>
          </ac:spMkLst>
        </pc:spChg>
      </pc:sldChg>
      <pc:sldChg chg="modSp mod">
        <pc:chgData name="Solveig Bjørkholt" userId="6a30c96b-42a6-42ea-b383-7ed36cd2845b" providerId="ADAL" clId="{FDC451A7-7340-4551-942C-A7634E3779F3}" dt="2023-03-01T09:03:39.058" v="807" actId="20577"/>
        <pc:sldMkLst>
          <pc:docMk/>
          <pc:sldMk cId="2216565836" sldId="342"/>
        </pc:sldMkLst>
        <pc:spChg chg="mod">
          <ac:chgData name="Solveig Bjørkholt" userId="6a30c96b-42a6-42ea-b383-7ed36cd2845b" providerId="ADAL" clId="{FDC451A7-7340-4551-942C-A7634E3779F3}" dt="2023-03-01T09:03:39.058" v="807" actId="20577"/>
          <ac:spMkLst>
            <pc:docMk/>
            <pc:sldMk cId="2216565836" sldId="342"/>
            <ac:spMk id="36" creationId="{AA774BB6-C762-5CF9-065B-53B84CED658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21:24:2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2627 24575,'-18'-132'0,"-1"-22"0,-71-489-5611,15 213 4964,-122-310 1386,173 659 1773,-22-146 0,38 162-2947,0-78 0,9 131-6391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21:24:3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1506 5488 24575,'5'-166'0,"0"38"0,4-15 0,28-148 0,-26 220 0,-5 31 0,0-72 0,0 27 0,-1 22 0,-3 46 0,1 1 0,0-1 0,2 1 0,0 0 0,7-17 0,6-17 0,-7 12 0,-2 1 0,-1-2 0,-2 1 0,3-68 0,-9 100 0,1-1 0,0 1 0,0-1 0,1 1 0,3-9 0,4-21 0,11-139 0,-18 160 0,-2 11 0,0 0 0,0 0 0,1 0 0,0 1 0,0-1 0,0 0 0,1-4 0,-1 7 0,0 0 0,-1 0 0,1 0 0,0 0 0,0 0 0,0 0 0,0 0 0,0 0 0,0 1 0,0-1 0,0 0 0,0 1 0,1-1 0,-1 0 0,0 1 0,0-1 0,1 1 0,-1 0 0,0-1 0,0 1 0,1 0 0,-1 0 0,0 0 0,1 0 0,-1 0 0,2 0 0,110 14 0,-37-3 0,260 10 0,3-19 0,-293-2 0,366-15 0,-352 9 0,0-3 0,-1-3 0,0-2 0,101-38 0,-129 37 0,0 0 0,-1-2 0,31-23 0,76-71 0,-111 88 0,0-1 0,-2-2 0,-1 0 0,-1-2 0,26-42 0,-6-9-223,59-152 0,4-95-224,-70 199 447,-6-1 0,21-223 0,-44 256 0,-4 1 0,-5-1 0,-3 1 0,-29-143 0,17 158 0,-3 1 0,-4 1 0,-2 1 0,-67-127 0,64 153 74,-2 2 1,-3 1-1,-1 1 1,-2 3-1,-81-72 1,32 44 73,-3 3 1,-101-56 0,134 91-149,-1 2 0,-1 3 0,-89-29 0,98 42 0,0 3 0,-1 1 0,0 3 0,-96-3 0,-84 23 0,2 18 0,168-22 0,44-5 0,-383 66 0,325-46 0,2 3 0,-80 39 0,92-37 0,-257 127 0,258-121 0,3 3 0,0 2 0,-58 53 0,62-43 0,1 2 0,-64 85 0,-170 278 0,276-399 0,-31 46 0,-63 126 0,77-133 0,-6 16 0,-64 252 0,87-275 0,2 2 0,2-1 0,0 66 0,7-96 0,0 0 0,1 0 0,2 0 0,-1-1 0,2 1 0,8 21 0,49 97 0,-45-106 0,1 0 0,2-1 0,38 45 0,84 66 0,-108-113 0,1-2 0,1-2 0,48 24 0,8 5 0,-71-41 0,-1-2 0,2 0 0,-1-2 0,1 0 0,0-1 0,29 3 0,-16-5 0,0-2 0,51-2 0,-25-2 0,-56 2-195,0 0 0,0-1 0,-1 1 0,1-2 0,0 1 0,8-3 0,-3-1-6631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21:25:3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21:25:3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B7EE3-678E-4A4C-9FDE-4850ACDE1F01}" type="datetimeFigureOut">
              <a:rPr lang="nb-NO" smtClean="0"/>
              <a:t>25.09.2023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BF229-EDED-4137-8F0B-29572F674F4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043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4471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8590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4782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435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4004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706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366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076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6881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3993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457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864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320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1808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61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253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405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37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8542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BF229-EDED-4137-8F0B-29572F674F46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212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3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6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165139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7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6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1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9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1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3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9/25/2023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2N2aKu6CO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6F4257-8A8B-4687-A362-2FB0FD5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C27CA-B9F8-D471-E2E5-1C9F7A2F0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231633" cy="3162300"/>
          </a:xfrm>
        </p:spPr>
        <p:txBody>
          <a:bodyPr>
            <a:normAutofit/>
          </a:bodyPr>
          <a:lstStyle/>
          <a:p>
            <a:r>
              <a:rPr lang="en-US" dirty="0" err="1"/>
              <a:t>Ideathon</a:t>
            </a:r>
            <a:br>
              <a:rPr lang="en-US"/>
            </a:br>
            <a:r>
              <a:rPr lang="en-US"/>
              <a:t>Dag 1</a:t>
            </a:r>
            <a:endParaRPr lang="nb-N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B7E46-FCBF-464B-8083-9AF1A059E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-1263"/>
            <a:ext cx="3484819" cy="3430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9A868-152F-4392-8D0D-C56B1C229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3429000"/>
            <a:ext cx="348387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4">
            <a:extLst>
              <a:ext uri="{FF2B5EF4-FFF2-40B4-BE49-F238E27FC236}">
                <a16:creationId xmlns:a16="http://schemas.microsoft.com/office/drawing/2014/main" id="{613F7046-4879-4110-98EC-7B7416E5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43582" y="3407228"/>
            <a:ext cx="3428999" cy="348481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14A411-88B5-46A6-AD90-72073BCB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9837" y="3431225"/>
            <a:ext cx="3482163" cy="3430264"/>
          </a:xfrm>
          <a:custGeom>
            <a:avLst/>
            <a:gdLst>
              <a:gd name="connsiteX0" fmla="*/ 3478283 w 3482163"/>
              <a:gd name="connsiteY0" fmla="*/ 0 h 3430264"/>
              <a:gd name="connsiteX1" fmla="*/ 3482163 w 3482163"/>
              <a:gd name="connsiteY1" fmla="*/ 0 h 3430264"/>
              <a:gd name="connsiteX2" fmla="*/ 3482163 w 3482163"/>
              <a:gd name="connsiteY2" fmla="*/ 3430264 h 3430264"/>
              <a:gd name="connsiteX3" fmla="*/ 0 w 3482163"/>
              <a:gd name="connsiteY3" fmla="*/ 3430264 h 3430264"/>
              <a:gd name="connsiteX4" fmla="*/ 0 w 3482163"/>
              <a:gd name="connsiteY4" fmla="*/ 3426283 h 3430264"/>
              <a:gd name="connsiteX5" fmla="*/ 335407 w 3482163"/>
              <a:gd name="connsiteY5" fmla="*/ 3410137 h 3430264"/>
              <a:gd name="connsiteX6" fmla="*/ 3473897 w 3482163"/>
              <a:gd name="connsiteY6" fmla="*/ 170675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2163" h="3430264">
                <a:moveTo>
                  <a:pt x="3478283" y="0"/>
                </a:moveTo>
                <a:lnTo>
                  <a:pt x="3482163" y="0"/>
                </a:lnTo>
                <a:lnTo>
                  <a:pt x="3482163" y="3430264"/>
                </a:lnTo>
                <a:lnTo>
                  <a:pt x="0" y="3430264"/>
                </a:lnTo>
                <a:lnTo>
                  <a:pt x="0" y="3426283"/>
                </a:lnTo>
                <a:lnTo>
                  <a:pt x="335407" y="3410137"/>
                </a:lnTo>
                <a:cubicBezTo>
                  <a:pt x="2041201" y="3245035"/>
                  <a:pt x="3386298" y="1871077"/>
                  <a:pt x="3473897" y="1706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99A975A2-C643-7834-2C9F-919E9294E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4" r="36269" b="1"/>
          <a:stretch/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1570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19D3604-3DE7-432C-B735-1588C9097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005F5-9242-5F4E-0928-1FF8571D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448231" cy="1507375"/>
          </a:xfrm>
        </p:spPr>
        <p:txBody>
          <a:bodyPr>
            <a:normAutofit/>
          </a:bodyPr>
          <a:lstStyle/>
          <a:p>
            <a:r>
              <a:rPr lang="en-US" dirty="0"/>
              <a:t>Steg 1: Å se </a:t>
            </a:r>
            <a:r>
              <a:rPr lang="en-US" dirty="0" err="1"/>
              <a:t>etter</a:t>
            </a:r>
            <a:r>
              <a:rPr lang="en-US" dirty="0"/>
              <a:t> 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C6AA-C8FB-4855-E75A-A6FB5AB9A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1" y="2427316"/>
            <a:ext cx="6448231" cy="3513514"/>
          </a:xfrm>
        </p:spPr>
        <p:txBody>
          <a:bodyPr>
            <a:normAutofit/>
          </a:bodyPr>
          <a:lstStyle/>
          <a:p>
            <a:r>
              <a:rPr lang="en-US" dirty="0"/>
              <a:t>Alle </a:t>
            </a:r>
            <a:r>
              <a:rPr lang="en-US" dirty="0" err="1"/>
              <a:t>ideer</a:t>
            </a:r>
            <a:r>
              <a:rPr lang="en-US" dirty="0"/>
              <a:t> starter med å se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måte</a:t>
            </a:r>
            <a:endParaRPr lang="en-US" dirty="0"/>
          </a:p>
          <a:p>
            <a:pPr lvl="1"/>
            <a:r>
              <a:rPr lang="en-US" dirty="0"/>
              <a:t>Å </a:t>
            </a:r>
            <a:r>
              <a:rPr lang="en-US" dirty="0" err="1"/>
              <a:t>spørre</a:t>
            </a:r>
            <a:r>
              <a:rPr lang="en-US" dirty="0"/>
              <a:t> “</a:t>
            </a:r>
            <a:r>
              <a:rPr lang="en-US" dirty="0" err="1"/>
              <a:t>hvorfor</a:t>
            </a:r>
            <a:r>
              <a:rPr lang="en-US" dirty="0"/>
              <a:t>”-</a:t>
            </a:r>
            <a:r>
              <a:rPr lang="en-US" dirty="0" err="1"/>
              <a:t>spørsmål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Å </a:t>
            </a:r>
            <a:r>
              <a:rPr lang="en-US" dirty="0" err="1"/>
              <a:t>høste</a:t>
            </a:r>
            <a:r>
              <a:rPr lang="en-US" dirty="0"/>
              <a:t> </a:t>
            </a:r>
            <a:r>
              <a:rPr lang="en-US" dirty="0" err="1"/>
              <a:t>fordelene</a:t>
            </a:r>
            <a:r>
              <a:rPr lang="en-US" dirty="0"/>
              <a:t> av å:</a:t>
            </a:r>
          </a:p>
          <a:p>
            <a:pPr lvl="1"/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(</a:t>
            </a:r>
            <a:r>
              <a:rPr lang="en-US" dirty="0" err="1"/>
              <a:t>barneøyne</a:t>
            </a:r>
            <a:r>
              <a:rPr lang="en-US" dirty="0"/>
              <a:t> / </a:t>
            </a:r>
            <a:r>
              <a:rPr lang="en-US" dirty="0" err="1"/>
              <a:t>turistøyne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Jobbe</a:t>
            </a:r>
            <a:r>
              <a:rPr lang="en-US" dirty="0"/>
              <a:t> der </a:t>
            </a:r>
            <a:r>
              <a:rPr lang="en-US" dirty="0" err="1"/>
              <a:t>skoen</a:t>
            </a:r>
            <a:r>
              <a:rPr lang="en-US" dirty="0"/>
              <a:t> presser (</a:t>
            </a:r>
            <a:r>
              <a:rPr lang="en-US" dirty="0" err="1"/>
              <a:t>grasrotinnovasjon</a:t>
            </a:r>
            <a:r>
              <a:rPr lang="en-US"/>
              <a:t>)</a:t>
            </a:r>
          </a:p>
          <a:p>
            <a:pPr lvl="1"/>
            <a:endParaRPr lang="en-US" dirty="0"/>
          </a:p>
          <a:p>
            <a:r>
              <a:rPr lang="en-US" dirty="0"/>
              <a:t>“Growth mindset”</a:t>
            </a:r>
            <a:endParaRPr lang="nb-NO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ED0E7D-B7F4-4DED-8C53-E0DE8CC09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0407" y="-1"/>
            <a:ext cx="3487577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69 Grassroots Stock Illustrations, Cliparts and Royalty Free Grassroots  Vectors">
            <a:extLst>
              <a:ext uri="{FF2B5EF4-FFF2-40B4-BE49-F238E27FC236}">
                <a16:creationId xmlns:a16="http://schemas.microsoft.com/office/drawing/2014/main" id="{13CE822A-22D2-B93D-5A99-1E9C689EA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8911283" y="178410"/>
            <a:ext cx="3070456" cy="3070456"/>
          </a:xfrm>
          <a:custGeom>
            <a:avLst/>
            <a:gdLst/>
            <a:ahLst/>
            <a:cxnLst/>
            <a:rect l="l" t="t" r="r" b="b"/>
            <a:pathLst>
              <a:path w="3070456" h="3070456">
                <a:moveTo>
                  <a:pt x="1535228" y="0"/>
                </a:moveTo>
                <a:cubicBezTo>
                  <a:pt x="2383111" y="0"/>
                  <a:pt x="3070456" y="687345"/>
                  <a:pt x="3070456" y="1535228"/>
                </a:cubicBezTo>
                <a:cubicBezTo>
                  <a:pt x="3070456" y="2383111"/>
                  <a:pt x="2383111" y="3070456"/>
                  <a:pt x="1535228" y="3070456"/>
                </a:cubicBezTo>
                <a:cubicBezTo>
                  <a:pt x="687345" y="3070456"/>
                  <a:pt x="0" y="2383111"/>
                  <a:pt x="0" y="1535228"/>
                </a:cubicBezTo>
                <a:cubicBezTo>
                  <a:pt x="0" y="687345"/>
                  <a:pt x="687345" y="0"/>
                  <a:pt x="15352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rawing of a pair of glasses&#10;&#10;Description automatically generated with low confidence">
            <a:extLst>
              <a:ext uri="{FF2B5EF4-FFF2-40B4-BE49-F238E27FC236}">
                <a16:creationId xmlns:a16="http://schemas.microsoft.com/office/drawing/2014/main" id="{5261DC87-0EE0-2CCD-796E-A94DE2150A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1" r="13384"/>
          <a:stretch/>
        </p:blipFill>
        <p:spPr>
          <a:xfrm>
            <a:off x="8711979" y="3427276"/>
            <a:ext cx="3484433" cy="34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FD46-E2B0-4F3D-B6B3-7B2EE1AE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990" y="2994148"/>
            <a:ext cx="6797405" cy="1651404"/>
          </a:xfrm>
        </p:spPr>
        <p:txBody>
          <a:bodyPr>
            <a:normAutofit/>
          </a:bodyPr>
          <a:lstStyle/>
          <a:p>
            <a:r>
              <a:rPr lang="en-US" sz="3600" b="1" dirty="0"/>
              <a:t>Eksempel </a:t>
            </a:r>
            <a:r>
              <a:rPr lang="en-US" sz="3600" b="1" dirty="0" err="1"/>
              <a:t>på</a:t>
            </a:r>
            <a:r>
              <a:rPr lang="en-US" sz="3600" b="1" dirty="0"/>
              <a:t> “å se </a:t>
            </a:r>
            <a:r>
              <a:rPr lang="en-US" sz="3600" b="1" dirty="0" err="1"/>
              <a:t>etter</a:t>
            </a:r>
            <a:r>
              <a:rPr lang="en-US" sz="3600" b="1" dirty="0"/>
              <a:t>”: </a:t>
            </a:r>
            <a:r>
              <a:rPr lang="en-US" sz="3600" b="1" dirty="0" err="1"/>
              <a:t>Kodecafé</a:t>
            </a:r>
            <a:endParaRPr lang="nb-NO" sz="3600" b="1" dirty="0"/>
          </a:p>
        </p:txBody>
      </p:sp>
      <p:pic>
        <p:nvPicPr>
          <p:cNvPr id="5" name="Picture 4" descr="A group of people sitting at desks&#10;&#10;Description automatically generated with medium confidence">
            <a:extLst>
              <a:ext uri="{FF2B5EF4-FFF2-40B4-BE49-F238E27FC236}">
                <a16:creationId xmlns:a16="http://schemas.microsoft.com/office/drawing/2014/main" id="{F038EA4A-84A7-4609-8172-ECDB547CC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556" y="245722"/>
            <a:ext cx="3995623" cy="2996717"/>
          </a:xfrm>
          <a:prstGeom prst="rect">
            <a:avLst/>
          </a:prstGeom>
        </p:spPr>
      </p:pic>
      <p:pic>
        <p:nvPicPr>
          <p:cNvPr id="7" name="Picture 6" descr="A group of people in an office&#10;&#10;Description automatically generated with medium confidence">
            <a:extLst>
              <a:ext uri="{FF2B5EF4-FFF2-40B4-BE49-F238E27FC236}">
                <a16:creationId xmlns:a16="http://schemas.microsoft.com/office/drawing/2014/main" id="{305C9BBD-461E-4429-B957-3AE459FA6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414" y="3504492"/>
            <a:ext cx="3751906" cy="2813930"/>
          </a:xfrm>
          <a:prstGeom prst="rect">
            <a:avLst/>
          </a:prstGeom>
        </p:spPr>
      </p:pic>
      <p:pic>
        <p:nvPicPr>
          <p:cNvPr id="6" name="Picture 5" descr="A white mug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7ED40239-35AF-404E-BA30-6E35EB30E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05" y="594765"/>
            <a:ext cx="2659743" cy="211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4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623B2-BCFE-F14D-359A-D328BC3B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US" sz="3000" dirty="0"/>
              <a:t>Å	     </a:t>
            </a:r>
            <a:r>
              <a:rPr lang="en-US" sz="3000" dirty="0" err="1"/>
              <a:t>i</a:t>
            </a:r>
            <a:r>
              <a:rPr lang="en-US" sz="3000" dirty="0"/>
              <a:t> </a:t>
            </a:r>
            <a:r>
              <a:rPr lang="en-US" sz="3000" dirty="0" err="1"/>
              <a:t>en</a:t>
            </a:r>
            <a:r>
              <a:rPr lang="en-US" sz="3000" dirty="0"/>
              <a:t> </a:t>
            </a:r>
            <a:r>
              <a:rPr lang="en-US" sz="3000" dirty="0" err="1"/>
              <a:t>byråkratisk</a:t>
            </a:r>
            <a:r>
              <a:rPr lang="en-US" sz="3000" dirty="0"/>
              <a:t> </a:t>
            </a:r>
            <a:r>
              <a:rPr lang="en-US" sz="3000" dirty="0" err="1"/>
              <a:t>kontekst</a:t>
            </a:r>
            <a:endParaRPr lang="nb-NO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6D5FE-8515-542E-447A-D1FCE759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8140115" cy="3965320"/>
          </a:xfrm>
        </p:spPr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 err="1"/>
              <a:t>hovedkomponenter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byråkratiske</a:t>
            </a:r>
            <a:r>
              <a:rPr lang="en-US" dirty="0"/>
              <a:t> </a:t>
            </a:r>
            <a:r>
              <a:rPr lang="en-US" dirty="0" err="1"/>
              <a:t>organisasjoner</a:t>
            </a:r>
            <a:r>
              <a:rPr lang="en-US" dirty="0"/>
              <a:t>:</a:t>
            </a:r>
          </a:p>
          <a:p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Roller: </a:t>
            </a:r>
            <a:r>
              <a:rPr lang="en-US" b="0" dirty="0" err="1"/>
              <a:t>En</a:t>
            </a:r>
            <a:r>
              <a:rPr lang="en-US" b="0" dirty="0"/>
              <a:t> </a:t>
            </a:r>
            <a:r>
              <a:rPr lang="en-US" b="0" dirty="0" err="1"/>
              <a:t>formell</a:t>
            </a:r>
            <a:r>
              <a:rPr lang="en-US" b="0" dirty="0"/>
              <a:t> </a:t>
            </a:r>
            <a:r>
              <a:rPr lang="en-US" b="0" dirty="0" err="1"/>
              <a:t>avgrensning</a:t>
            </a:r>
            <a:r>
              <a:rPr lang="en-US" b="0" dirty="0"/>
              <a:t> av </a:t>
            </a:r>
            <a:r>
              <a:rPr lang="en-US" b="0" dirty="0" err="1"/>
              <a:t>ansvar</a:t>
            </a:r>
            <a:r>
              <a:rPr lang="en-US" b="0" dirty="0"/>
              <a:t>, </a:t>
            </a:r>
            <a:r>
              <a:rPr lang="en-US" b="0" dirty="0" err="1"/>
              <a:t>organisert</a:t>
            </a:r>
            <a:r>
              <a:rPr lang="en-US" b="0" dirty="0"/>
              <a:t> inn </a:t>
            </a:r>
            <a:r>
              <a:rPr lang="en-US" b="0" dirty="0" err="1"/>
              <a:t>i</a:t>
            </a:r>
            <a:r>
              <a:rPr lang="en-US" b="0" dirty="0"/>
              <a:t> et </a:t>
            </a:r>
            <a:r>
              <a:rPr lang="en-US" b="0" dirty="0" err="1"/>
              <a:t>hierarki</a:t>
            </a:r>
            <a:r>
              <a:rPr lang="en-US" b="0" dirty="0"/>
              <a:t> av folk </a:t>
            </a:r>
            <a:r>
              <a:rPr lang="en-US" b="0" dirty="0" err="1"/>
              <a:t>som</a:t>
            </a:r>
            <a:r>
              <a:rPr lang="en-US" b="0" dirty="0"/>
              <a:t> </a:t>
            </a:r>
            <a:r>
              <a:rPr lang="en-US" b="0" dirty="0" err="1"/>
              <a:t>har</a:t>
            </a:r>
            <a:r>
              <a:rPr lang="en-US" b="0" dirty="0"/>
              <a:t> </a:t>
            </a:r>
            <a:r>
              <a:rPr lang="en-US" b="0" dirty="0" err="1"/>
              <a:t>ekspertise</a:t>
            </a:r>
            <a:r>
              <a:rPr lang="en-US" b="0" dirty="0"/>
              <a:t> </a:t>
            </a:r>
            <a:r>
              <a:rPr lang="en-US" b="0" dirty="0" err="1"/>
              <a:t>til</a:t>
            </a:r>
            <a:r>
              <a:rPr lang="en-US" b="0" dirty="0"/>
              <a:t> å </a:t>
            </a:r>
            <a:r>
              <a:rPr lang="en-US" b="0" dirty="0" err="1"/>
              <a:t>gjennomføre</a:t>
            </a:r>
            <a:r>
              <a:rPr lang="en-US" b="0" dirty="0"/>
              <a:t> </a:t>
            </a:r>
            <a:r>
              <a:rPr lang="en-US" b="0" dirty="0" err="1"/>
              <a:t>oppgavene</a:t>
            </a:r>
            <a:r>
              <a:rPr lang="en-US" b="0" dirty="0"/>
              <a:t> </a:t>
            </a:r>
            <a:r>
              <a:rPr lang="en-US" b="0" dirty="0" err="1"/>
              <a:t>gitt</a:t>
            </a:r>
            <a:r>
              <a:rPr lang="en-US" b="0" dirty="0"/>
              <a:t> av </a:t>
            </a:r>
            <a:r>
              <a:rPr lang="en-US" b="0" dirty="0" err="1"/>
              <a:t>deres</a:t>
            </a:r>
            <a:r>
              <a:rPr lang="en-US" b="0" dirty="0"/>
              <a:t> </a:t>
            </a:r>
            <a:r>
              <a:rPr lang="en-US" b="0" dirty="0" err="1"/>
              <a:t>rolle</a:t>
            </a:r>
            <a:r>
              <a:rPr lang="en-US" b="0" dirty="0"/>
              <a:t>.</a:t>
            </a:r>
          </a:p>
          <a:p>
            <a:pPr lvl="1">
              <a:lnSpc>
                <a:spcPct val="110000"/>
              </a:lnSpc>
            </a:pPr>
            <a:endParaRPr lang="en-US" b="0" dirty="0"/>
          </a:p>
          <a:p>
            <a:pPr lvl="1">
              <a:lnSpc>
                <a:spcPct val="110000"/>
              </a:lnSpc>
            </a:pPr>
            <a:r>
              <a:rPr lang="en-US" dirty="0" err="1"/>
              <a:t>Regler</a:t>
            </a:r>
            <a:r>
              <a:rPr lang="en-US" dirty="0"/>
              <a:t>: </a:t>
            </a:r>
            <a:r>
              <a:rPr lang="en-US" b="0" dirty="0" err="1"/>
              <a:t>Aktiviteten</a:t>
            </a:r>
            <a:r>
              <a:rPr lang="en-US" b="0" dirty="0"/>
              <a:t> </a:t>
            </a:r>
            <a:r>
              <a:rPr lang="en-US" b="0" dirty="0" err="1"/>
              <a:t>bestemmes</a:t>
            </a:r>
            <a:r>
              <a:rPr lang="en-US" b="0" dirty="0"/>
              <a:t> av </a:t>
            </a:r>
            <a:r>
              <a:rPr lang="en-US" b="0" dirty="0" err="1"/>
              <a:t>regler</a:t>
            </a:r>
            <a:r>
              <a:rPr lang="en-US" b="0" dirty="0"/>
              <a:t> </a:t>
            </a:r>
            <a:r>
              <a:rPr lang="en-US" b="0" dirty="0" err="1"/>
              <a:t>som</a:t>
            </a:r>
            <a:r>
              <a:rPr lang="en-US" b="0" dirty="0"/>
              <a:t> </a:t>
            </a:r>
            <a:r>
              <a:rPr lang="en-US" b="0" dirty="0" err="1"/>
              <a:t>anvendes</a:t>
            </a:r>
            <a:r>
              <a:rPr lang="en-US" b="0" dirty="0"/>
              <a:t> </a:t>
            </a:r>
            <a:r>
              <a:rPr lang="en-US" b="0" dirty="0" err="1"/>
              <a:t>universelt</a:t>
            </a:r>
            <a:r>
              <a:rPr lang="en-US" b="0" dirty="0"/>
              <a:t> </a:t>
            </a:r>
            <a:r>
              <a:rPr lang="en-US" b="0" dirty="0" err="1"/>
              <a:t>og</a:t>
            </a:r>
            <a:r>
              <a:rPr lang="en-US" b="0" dirty="0"/>
              <a:t> </a:t>
            </a:r>
            <a:r>
              <a:rPr lang="en-US" b="0" dirty="0" err="1"/>
              <a:t>upersonlig</a:t>
            </a:r>
            <a:r>
              <a:rPr lang="en-US" b="0" dirty="0"/>
              <a:t>.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nb-NO" b="1" dirty="0"/>
              <a:t>EFFEKTIVT, MEN IKKE FLEKSIBELT</a:t>
            </a:r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94B0B8-44B2-BCF2-DE04-77E74919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3" y="942072"/>
            <a:ext cx="849085" cy="84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F2B5AD-B4F7-D7A6-D108-4019B274BC35}"/>
                  </a:ext>
                </a:extLst>
              </p14:cNvPr>
              <p14:cNvContentPartPr/>
              <p14:nvPr/>
            </p14:nvContentPartPr>
            <p14:xfrm>
              <a:off x="9493997" y="5402394"/>
              <a:ext cx="174960" cy="945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F2B5AD-B4F7-D7A6-D108-4019B274BC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4997" y="5393394"/>
                <a:ext cx="192600" cy="9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72F4A49-950C-993A-BA19-C955241B16FC}"/>
                  </a:ext>
                </a:extLst>
              </p14:cNvPr>
              <p14:cNvContentPartPr/>
              <p14:nvPr/>
            </p14:nvContentPartPr>
            <p14:xfrm>
              <a:off x="9151339" y="4327911"/>
              <a:ext cx="1553400" cy="1975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72F4A49-950C-993A-BA19-C955241B16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42699" y="4318911"/>
                <a:ext cx="1571040" cy="19933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80DAF10-0E33-70D8-017D-D5431B3FEAEB}"/>
              </a:ext>
            </a:extLst>
          </p:cNvPr>
          <p:cNvSpPr txBox="1"/>
          <p:nvPr/>
        </p:nvSpPr>
        <p:spPr>
          <a:xfrm>
            <a:off x="9486969" y="4728574"/>
            <a:ext cx="1035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/>
              <a:t>Reglene</a:t>
            </a:r>
            <a:r>
              <a:rPr lang="en-US" sz="1600" b="1" i="1" dirty="0"/>
              <a:t> er </a:t>
            </a:r>
            <a:r>
              <a:rPr lang="en-US" sz="1600" b="1" i="1" dirty="0" err="1"/>
              <a:t>fulgt</a:t>
            </a:r>
            <a:r>
              <a:rPr lang="en-US" sz="1600" b="1" i="1" dirty="0"/>
              <a:t>!</a:t>
            </a:r>
            <a:endParaRPr lang="nb-NO" sz="1600" b="1" i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FA284A-178D-2608-7A2D-F307F6683D17}"/>
              </a:ext>
            </a:extLst>
          </p:cNvPr>
          <p:cNvGrpSpPr/>
          <p:nvPr/>
        </p:nvGrpSpPr>
        <p:grpSpPr>
          <a:xfrm>
            <a:off x="10195923" y="1974304"/>
            <a:ext cx="4320" cy="210600"/>
            <a:chOff x="10195923" y="1974304"/>
            <a:chExt cx="432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412D9BD-1A2F-9196-CABF-BB37A79370A9}"/>
                    </a:ext>
                  </a:extLst>
                </p14:cNvPr>
                <p14:cNvContentPartPr/>
                <p14:nvPr/>
              </p14:nvContentPartPr>
              <p14:xfrm>
                <a:off x="10199883" y="1974304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12D9BD-1A2F-9196-CABF-BB37A79370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0883" y="19653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C89681-9DF9-8B4E-7932-C0215D633E4D}"/>
                    </a:ext>
                  </a:extLst>
                </p14:cNvPr>
                <p14:cNvContentPartPr/>
                <p14:nvPr/>
              </p14:nvContentPartPr>
              <p14:xfrm>
                <a:off x="10195923" y="2184544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C89681-9DF9-8B4E-7932-C0215D633E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86923" y="21759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032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623B2-BCFE-F14D-359A-D328BC3B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US" sz="3000" dirty="0"/>
              <a:t>Å	     </a:t>
            </a:r>
            <a:r>
              <a:rPr lang="en-US" sz="3000" dirty="0" err="1"/>
              <a:t>i</a:t>
            </a:r>
            <a:r>
              <a:rPr lang="en-US" sz="3000" dirty="0"/>
              <a:t> </a:t>
            </a:r>
            <a:r>
              <a:rPr lang="en-US" sz="3000" dirty="0" err="1"/>
              <a:t>en</a:t>
            </a:r>
            <a:r>
              <a:rPr lang="en-US" sz="3000" dirty="0"/>
              <a:t> </a:t>
            </a:r>
            <a:r>
              <a:rPr lang="en-US" sz="3000" dirty="0" err="1"/>
              <a:t>byråkratisk</a:t>
            </a:r>
            <a:r>
              <a:rPr lang="en-US" sz="3000" dirty="0"/>
              <a:t> </a:t>
            </a:r>
            <a:r>
              <a:rPr lang="en-US" sz="3000" dirty="0" err="1"/>
              <a:t>kontekst</a:t>
            </a:r>
            <a:endParaRPr lang="nb-NO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6D5FE-8515-542E-447A-D1FCE759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historie</a:t>
            </a:r>
            <a:r>
              <a:rPr lang="en-US" dirty="0"/>
              <a:t> om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lov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dens 60 </a:t>
            </a:r>
            <a:r>
              <a:rPr lang="en-US" dirty="0" err="1"/>
              <a:t>dagers</a:t>
            </a:r>
            <a:r>
              <a:rPr lang="en-US" dirty="0"/>
              <a:t> </a:t>
            </a:r>
            <a:r>
              <a:rPr lang="en-US" dirty="0" err="1"/>
              <a:t>frist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utrullering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Waiting on extern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Business Agility in Action: Using Flight Levels Boards - Actineo Consulting  LLP">
            <a:extLst>
              <a:ext uri="{FF2B5EF4-FFF2-40B4-BE49-F238E27FC236}">
                <a16:creationId xmlns:a16="http://schemas.microsoft.com/office/drawing/2014/main" id="{6A48F32D-D885-6E84-1361-6A8C7A6F6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464" y="1854661"/>
            <a:ext cx="4788861" cy="314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94B0B8-44B2-BCF2-DE04-77E74919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3" y="942072"/>
            <a:ext cx="849085" cy="84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771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802895-243E-3F1F-3366-4AE2B47CF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90" y="1428435"/>
            <a:ext cx="7117731" cy="5235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2B4F-DF2C-F27A-D7E4-1891EE51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1" y="402026"/>
            <a:ext cx="9950103" cy="904259"/>
          </a:xfrm>
        </p:spPr>
        <p:txBody>
          <a:bodyPr/>
          <a:lstStyle/>
          <a:p>
            <a:r>
              <a:rPr lang="en-US" dirty="0" err="1"/>
              <a:t>Fordeler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ulemper</a:t>
            </a:r>
            <a:r>
              <a:rPr lang="en-US" dirty="0"/>
              <a:t> med </a:t>
            </a:r>
            <a:r>
              <a:rPr lang="en-US" dirty="0" err="1"/>
              <a:t>byråkratiet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854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B217-AE14-9655-E00A-BC73FC66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Øvelse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Intervju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7120-1187-F545-5188-DC6036B6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9950103" cy="3859184"/>
          </a:xfrm>
        </p:spPr>
        <p:txBody>
          <a:bodyPr>
            <a:normAutofit/>
          </a:bodyPr>
          <a:lstStyle/>
          <a:p>
            <a:r>
              <a:rPr lang="en-US" dirty="0"/>
              <a:t>Vend deg mot </a:t>
            </a:r>
            <a:r>
              <a:rPr lang="en-US" dirty="0" err="1"/>
              <a:t>en</a:t>
            </a:r>
            <a:r>
              <a:rPr lang="en-US" dirty="0"/>
              <a:t> person du sitter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siden</a:t>
            </a:r>
            <a:r>
              <a:rPr lang="en-US" dirty="0"/>
              <a:t> av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nærheten</a:t>
            </a:r>
            <a:r>
              <a:rPr lang="en-US" dirty="0"/>
              <a:t> av.</a:t>
            </a:r>
          </a:p>
          <a:p>
            <a:endParaRPr lang="en-US" dirty="0"/>
          </a:p>
          <a:p>
            <a:r>
              <a:rPr lang="en-US" dirty="0"/>
              <a:t>Den </a:t>
            </a:r>
            <a:r>
              <a:rPr lang="en-US" dirty="0" err="1"/>
              <a:t>eldste</a:t>
            </a:r>
            <a:r>
              <a:rPr lang="en-US" dirty="0"/>
              <a:t> </a:t>
            </a:r>
            <a:r>
              <a:rPr lang="en-US" dirty="0" err="1"/>
              <a:t>personen</a:t>
            </a:r>
            <a:r>
              <a:rPr lang="en-US" dirty="0"/>
              <a:t> </a:t>
            </a:r>
            <a:r>
              <a:rPr lang="en-US" dirty="0" err="1"/>
              <a:t>intervjuer</a:t>
            </a:r>
            <a:r>
              <a:rPr lang="en-US" dirty="0"/>
              <a:t> </a:t>
            </a:r>
            <a:r>
              <a:rPr lang="en-US" dirty="0" err="1"/>
              <a:t>først</a:t>
            </a:r>
            <a:r>
              <a:rPr lang="en-US" dirty="0"/>
              <a:t> den </a:t>
            </a:r>
            <a:r>
              <a:rPr lang="en-US" dirty="0" err="1"/>
              <a:t>yngste</a:t>
            </a:r>
            <a:r>
              <a:rPr lang="en-US" dirty="0"/>
              <a:t>, </a:t>
            </a:r>
            <a:r>
              <a:rPr lang="en-US" dirty="0" err="1"/>
              <a:t>deretter</a:t>
            </a:r>
            <a:r>
              <a:rPr lang="en-US" dirty="0"/>
              <a:t> </a:t>
            </a:r>
            <a:r>
              <a:rPr lang="en-US" dirty="0" err="1"/>
              <a:t>bytt</a:t>
            </a:r>
            <a:r>
              <a:rPr lang="en-US" dirty="0"/>
              <a:t> </a:t>
            </a:r>
            <a:r>
              <a:rPr lang="en-US" dirty="0" err="1"/>
              <a:t>om.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 err="1"/>
              <a:t>Hva</a:t>
            </a:r>
            <a:r>
              <a:rPr lang="en-US" dirty="0"/>
              <a:t> var din </a:t>
            </a:r>
            <a:r>
              <a:rPr lang="en-US" dirty="0" err="1"/>
              <a:t>aller</a:t>
            </a:r>
            <a:r>
              <a:rPr lang="en-US" dirty="0"/>
              <a:t>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du </a:t>
            </a:r>
            <a:r>
              <a:rPr lang="en-US" dirty="0" err="1"/>
              <a:t>opplevd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din </a:t>
            </a:r>
            <a:r>
              <a:rPr lang="en-US" dirty="0" err="1"/>
              <a:t>viktigste</a:t>
            </a:r>
            <a:r>
              <a:rPr lang="en-US" dirty="0"/>
              <a:t> </a:t>
            </a:r>
            <a:r>
              <a:rPr lang="en-US" dirty="0" err="1"/>
              <a:t>oppgave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arbeidslivet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Hvis</a:t>
            </a:r>
            <a:r>
              <a:rPr lang="en-US" dirty="0"/>
              <a:t> du </a:t>
            </a:r>
            <a:r>
              <a:rPr lang="en-US" dirty="0" err="1"/>
              <a:t>kunne</a:t>
            </a:r>
            <a:r>
              <a:rPr lang="en-US" dirty="0"/>
              <a:t> </a:t>
            </a:r>
            <a:r>
              <a:rPr lang="en-US" dirty="0" err="1"/>
              <a:t>gjort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annerledes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karriereveien</a:t>
            </a:r>
            <a:r>
              <a:rPr lang="en-US" dirty="0"/>
              <a:t> din,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skulle</a:t>
            </a:r>
            <a:r>
              <a:rPr lang="en-US" dirty="0"/>
              <a:t> det </a:t>
            </a:r>
            <a:r>
              <a:rPr lang="en-US" dirty="0" err="1"/>
              <a:t>vært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1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39180-C549-4540-2F0B-ABB3A8B9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1" y="720435"/>
            <a:ext cx="8956763" cy="1507375"/>
          </a:xfrm>
        </p:spPr>
        <p:txBody>
          <a:bodyPr>
            <a:normAutofit/>
          </a:bodyPr>
          <a:lstStyle/>
          <a:p>
            <a:r>
              <a:rPr lang="en-US" dirty="0"/>
              <a:t>Steg 2: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betyr</a:t>
            </a:r>
            <a:r>
              <a:rPr lang="en-US" dirty="0"/>
              <a:t> </a:t>
            </a:r>
            <a:r>
              <a:rPr lang="en-US" dirty="0" err="1"/>
              <a:t>egentlig</a:t>
            </a:r>
            <a:r>
              <a:rPr lang="en-US" dirty="0"/>
              <a:t> </a:t>
            </a:r>
            <a:r>
              <a:rPr lang="en-US" dirty="0" err="1"/>
              <a:t>denne</a:t>
            </a:r>
            <a:r>
              <a:rPr lang="en-US" dirty="0"/>
              <a:t> </a:t>
            </a:r>
            <a:r>
              <a:rPr lang="en-US" dirty="0" err="1"/>
              <a:t>problemstillingen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A8BD8-E03F-22E2-925C-872797874EFD}"/>
              </a:ext>
            </a:extLst>
          </p:cNvPr>
          <p:cNvSpPr txBox="1"/>
          <p:nvPr/>
        </p:nvSpPr>
        <p:spPr>
          <a:xfrm>
            <a:off x="2010871" y="3180171"/>
            <a:ext cx="6797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i="1" dirty="0"/>
              <a:t>“It’s not what you don’t know that gets you into trouble, it’s what you know for sure that </a:t>
            </a:r>
            <a:r>
              <a:rPr lang="en-US" sz="2400" i="1" dirty="0" err="1"/>
              <a:t>ain’t</a:t>
            </a:r>
            <a:r>
              <a:rPr lang="en-US" sz="2400" i="1" dirty="0"/>
              <a:t> so” </a:t>
            </a:r>
            <a:r>
              <a:rPr lang="en-US" sz="2400" dirty="0"/>
              <a:t>– Mark Twain</a:t>
            </a:r>
          </a:p>
        </p:txBody>
      </p:sp>
    </p:spTree>
    <p:extLst>
      <p:ext uri="{BB962C8B-B14F-4D97-AF65-F5344CB8AC3E}">
        <p14:creationId xmlns:p14="http://schemas.microsoft.com/office/powerpoint/2010/main" val="192150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1"/>
    </mc:Choice>
    <mc:Fallback xmlns="">
      <p:transition spd="slow" advTm="1143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FEDD461-9B99-FC95-8DFB-411B69B0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20" y="2392334"/>
            <a:ext cx="3902765" cy="3668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4F74F8E-7159-1946-4870-B8ABB0941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7" y="797066"/>
            <a:ext cx="8956763" cy="1082787"/>
          </a:xfrm>
        </p:spPr>
        <p:txBody>
          <a:bodyPr>
            <a:normAutofit/>
          </a:bodyPr>
          <a:lstStyle/>
          <a:p>
            <a:r>
              <a:rPr lang="en-US" dirty="0" err="1"/>
              <a:t>Mannen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maskinen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099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6700-8102-960E-CFDB-1D03203B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oversikt</a:t>
            </a:r>
            <a:r>
              <a:rPr lang="en-US" dirty="0"/>
              <a:t> over </a:t>
            </a:r>
            <a:r>
              <a:rPr lang="en-US" dirty="0" err="1"/>
              <a:t>problemstillingen</a:t>
            </a:r>
            <a:endParaRPr lang="nb-NO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1D19BC-FAC9-B957-1D03-686EB21B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913" y="2427288"/>
            <a:ext cx="9948862" cy="3513137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Forstå</a:t>
            </a:r>
            <a:endParaRPr lang="en-US" dirty="0"/>
          </a:p>
          <a:p>
            <a:r>
              <a:rPr lang="en-US" dirty="0" err="1"/>
              <a:t>Bryte</a:t>
            </a:r>
            <a:r>
              <a:rPr lang="en-US" dirty="0"/>
              <a:t> </a:t>
            </a:r>
            <a:r>
              <a:rPr lang="en-US" dirty="0" err="1"/>
              <a:t>ned</a:t>
            </a:r>
            <a:endParaRPr lang="en-US" dirty="0"/>
          </a:p>
          <a:p>
            <a:r>
              <a:rPr lang="en-US" dirty="0" err="1"/>
              <a:t>Kjenne</a:t>
            </a:r>
            <a:r>
              <a:rPr lang="en-US" dirty="0"/>
              <a:t> </a:t>
            </a:r>
            <a:r>
              <a:rPr lang="en-US" dirty="0" err="1"/>
              <a:t>på</a:t>
            </a:r>
            <a:endParaRPr lang="en-US" dirty="0"/>
          </a:p>
          <a:p>
            <a:r>
              <a:rPr lang="en-US" dirty="0" err="1"/>
              <a:t>Omformulere</a:t>
            </a:r>
            <a:endParaRPr lang="en-US" dirty="0"/>
          </a:p>
          <a:p>
            <a:r>
              <a:rPr lang="en-US" dirty="0" err="1"/>
              <a:t>Organisere</a:t>
            </a:r>
            <a:endParaRPr lang="en-US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47457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F898-3099-F8F9-42D4-CA6303E2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720434"/>
            <a:ext cx="5601024" cy="855273"/>
          </a:xfrm>
        </p:spPr>
        <p:txBody>
          <a:bodyPr/>
          <a:lstStyle/>
          <a:p>
            <a:r>
              <a:rPr lang="en-US" dirty="0" err="1"/>
              <a:t>Forstå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7C88-02FB-DDBC-7981-74671386C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84" y="1929293"/>
            <a:ext cx="5601024" cy="4349041"/>
          </a:xfrm>
        </p:spPr>
        <p:txBody>
          <a:bodyPr>
            <a:normAutofit/>
          </a:bodyPr>
          <a:lstStyle/>
          <a:p>
            <a:r>
              <a:rPr lang="en-US" dirty="0" err="1"/>
              <a:t>Problemstillinger</a:t>
            </a:r>
            <a:r>
              <a:rPr lang="en-US" dirty="0"/>
              <a:t> handler om et </a:t>
            </a:r>
            <a:r>
              <a:rPr lang="en-US" dirty="0" err="1"/>
              <a:t>overordnet</a:t>
            </a:r>
            <a:r>
              <a:rPr lang="en-US" dirty="0"/>
              <a:t> </a:t>
            </a:r>
            <a:r>
              <a:rPr lang="en-US" dirty="0" err="1"/>
              <a:t>mål</a:t>
            </a:r>
            <a:endParaRPr lang="en-US" dirty="0"/>
          </a:p>
          <a:p>
            <a:pPr lvl="1"/>
            <a:r>
              <a:rPr lang="en-US" i="1" dirty="0" err="1"/>
              <a:t>Oppnå</a:t>
            </a:r>
            <a:r>
              <a:rPr lang="en-US" i="1" dirty="0"/>
              <a:t> </a:t>
            </a:r>
            <a:r>
              <a:rPr lang="en-US" i="1" dirty="0" err="1"/>
              <a:t>verdensherredømme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F7E2CD-AE20-C395-C620-23588E09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r="22265" b="1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72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0C1D-355A-16B5-E3EC-E695B3E2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Hvem</a:t>
            </a:r>
            <a:r>
              <a:rPr lang="en-US" dirty="0"/>
              <a:t> er vi?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94028-E025-EA8C-7437-3537FE7D2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Solveig Bjørkholt</a:t>
            </a:r>
          </a:p>
          <a:p>
            <a:r>
              <a:rPr lang="en-US" dirty="0"/>
              <a:t>Alex Moltzau</a:t>
            </a:r>
          </a:p>
          <a:p>
            <a:r>
              <a:rPr lang="en-US" dirty="0"/>
              <a:t>Christina Lokken</a:t>
            </a:r>
            <a:endParaRPr lang="nb-NO" dirty="0"/>
          </a:p>
          <a:p>
            <a:endParaRPr lang="nb-NO" dirty="0"/>
          </a:p>
        </p:txBody>
      </p:sp>
      <p:pic>
        <p:nvPicPr>
          <p:cNvPr id="7" name="Picture 6" descr="A person and person posing for a photo&#10;&#10;Description automatically generated with low confidence">
            <a:extLst>
              <a:ext uri="{FF2B5EF4-FFF2-40B4-BE49-F238E27FC236}">
                <a16:creationId xmlns:a16="http://schemas.microsoft.com/office/drawing/2014/main" id="{4D8ACF4E-4A9E-C4D9-8126-6E01BC25C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62" y="383761"/>
            <a:ext cx="4427182" cy="2949610"/>
          </a:xfrm>
          <a:prstGeom prst="rect">
            <a:avLst/>
          </a:prstGeom>
        </p:spPr>
      </p:pic>
      <p:pic>
        <p:nvPicPr>
          <p:cNvPr id="11" name="Picture 10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E7359A48-5B77-DDAD-A7A1-6EF6FA66C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62" y="3532877"/>
            <a:ext cx="3352760" cy="22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2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F898-3099-F8F9-42D4-CA6303E2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720434"/>
            <a:ext cx="5601024" cy="855273"/>
          </a:xfrm>
        </p:spPr>
        <p:txBody>
          <a:bodyPr/>
          <a:lstStyle/>
          <a:p>
            <a:r>
              <a:rPr lang="en-US" dirty="0" err="1"/>
              <a:t>Bryte</a:t>
            </a:r>
            <a:r>
              <a:rPr lang="en-US" dirty="0"/>
              <a:t> </a:t>
            </a:r>
            <a:r>
              <a:rPr lang="en-US" dirty="0" err="1"/>
              <a:t>ned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7C88-02FB-DDBC-7981-74671386C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84" y="1929293"/>
            <a:ext cx="5601024" cy="4349041"/>
          </a:xfrm>
        </p:spPr>
        <p:txBody>
          <a:bodyPr>
            <a:normAutofit/>
          </a:bodyPr>
          <a:lstStyle/>
          <a:p>
            <a:pPr lvl="1"/>
            <a:r>
              <a:rPr lang="en-US" sz="2000" i="1" dirty="0" err="1"/>
              <a:t>Oppnå</a:t>
            </a:r>
            <a:r>
              <a:rPr lang="en-US" sz="2000" i="1" dirty="0"/>
              <a:t> </a:t>
            </a:r>
            <a:r>
              <a:rPr lang="en-US" sz="2000" i="1" dirty="0" err="1"/>
              <a:t>verdensherredømme</a:t>
            </a:r>
            <a:endParaRPr lang="en-US" sz="2000" i="1" dirty="0"/>
          </a:p>
          <a:p>
            <a:pPr lvl="1"/>
            <a:endParaRPr lang="en-US" sz="2000" dirty="0"/>
          </a:p>
          <a:p>
            <a:r>
              <a:rPr lang="en-US" dirty="0" err="1"/>
              <a:t>Bryte</a:t>
            </a:r>
            <a:r>
              <a:rPr lang="en-US" dirty="0"/>
              <a:t> </a:t>
            </a:r>
            <a:r>
              <a:rPr lang="en-US" dirty="0" err="1"/>
              <a:t>ned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deler</a:t>
            </a:r>
            <a:endParaRPr lang="en-US" dirty="0"/>
          </a:p>
          <a:p>
            <a:pPr lvl="1"/>
            <a:r>
              <a:rPr lang="en-US" i="1" dirty="0" err="1"/>
              <a:t>Erobre</a:t>
            </a:r>
            <a:r>
              <a:rPr lang="en-US" i="1" dirty="0"/>
              <a:t> </a:t>
            </a:r>
            <a:r>
              <a:rPr lang="en-US" i="1" dirty="0" err="1"/>
              <a:t>Tyskland</a:t>
            </a:r>
            <a:endParaRPr lang="en-US" i="1" dirty="0"/>
          </a:p>
          <a:p>
            <a:pPr lvl="1"/>
            <a:r>
              <a:rPr lang="en-US" i="1" dirty="0" err="1"/>
              <a:t>Erobre</a:t>
            </a:r>
            <a:r>
              <a:rPr lang="en-US" i="1" dirty="0"/>
              <a:t> </a:t>
            </a:r>
            <a:r>
              <a:rPr lang="en-US" i="1" dirty="0" err="1"/>
              <a:t>Danmark</a:t>
            </a:r>
            <a:endParaRPr lang="en-US" i="1" dirty="0"/>
          </a:p>
          <a:p>
            <a:pPr lvl="1"/>
            <a:r>
              <a:rPr lang="en-US" i="1" dirty="0" err="1"/>
              <a:t>Erobre</a:t>
            </a:r>
            <a:r>
              <a:rPr lang="en-US" i="1" dirty="0"/>
              <a:t> </a:t>
            </a:r>
            <a:r>
              <a:rPr lang="en-US" i="1" dirty="0" err="1"/>
              <a:t>Spania</a:t>
            </a:r>
            <a:r>
              <a:rPr lang="en-US" i="1" dirty="0"/>
              <a:t> …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F7E2CD-AE20-C395-C620-23588E09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r="22265" b="1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F898-3099-F8F9-42D4-CA6303E2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720434"/>
            <a:ext cx="5601024" cy="855273"/>
          </a:xfrm>
        </p:spPr>
        <p:txBody>
          <a:bodyPr/>
          <a:lstStyle/>
          <a:p>
            <a:r>
              <a:rPr lang="en-US" dirty="0" err="1"/>
              <a:t>Brukerhistorier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7C88-02FB-DDBC-7981-74671386C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84" y="1929293"/>
            <a:ext cx="5601024" cy="4349041"/>
          </a:xfrm>
        </p:spPr>
        <p:txBody>
          <a:bodyPr>
            <a:normAutofit/>
          </a:bodyPr>
          <a:lstStyle/>
          <a:p>
            <a:pPr lvl="1"/>
            <a:r>
              <a:rPr lang="en-US" sz="2000" i="1" dirty="0" err="1"/>
              <a:t>Oppnå</a:t>
            </a:r>
            <a:r>
              <a:rPr lang="en-US" sz="2000" i="1" dirty="0"/>
              <a:t> </a:t>
            </a:r>
            <a:r>
              <a:rPr lang="en-US" sz="2000" i="1" dirty="0" err="1"/>
              <a:t>verdensherredømme</a:t>
            </a:r>
            <a:endParaRPr lang="en-US" sz="2000" i="1" dirty="0"/>
          </a:p>
          <a:p>
            <a:pPr lvl="1"/>
            <a:endParaRPr lang="en-US" sz="2000" dirty="0"/>
          </a:p>
          <a:p>
            <a:r>
              <a:rPr lang="en-US" dirty="0" err="1"/>
              <a:t>Bryte</a:t>
            </a:r>
            <a:r>
              <a:rPr lang="en-US" dirty="0"/>
              <a:t> </a:t>
            </a:r>
            <a:r>
              <a:rPr lang="en-US" dirty="0" err="1"/>
              <a:t>ned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deler</a:t>
            </a:r>
            <a:endParaRPr lang="en-US" dirty="0"/>
          </a:p>
          <a:p>
            <a:pPr lvl="1"/>
            <a:r>
              <a:rPr lang="en-US" i="1" dirty="0" err="1"/>
              <a:t>Erobre</a:t>
            </a:r>
            <a:r>
              <a:rPr lang="en-US" i="1" dirty="0"/>
              <a:t> </a:t>
            </a:r>
            <a:r>
              <a:rPr lang="en-US" i="1" dirty="0" err="1"/>
              <a:t>Tyskland</a:t>
            </a:r>
            <a:endParaRPr lang="en-US" i="1" dirty="0"/>
          </a:p>
          <a:p>
            <a:pPr lvl="1"/>
            <a:r>
              <a:rPr lang="en-US" i="1" dirty="0" err="1"/>
              <a:t>Erobre</a:t>
            </a:r>
            <a:r>
              <a:rPr lang="en-US" i="1" dirty="0"/>
              <a:t> </a:t>
            </a:r>
            <a:r>
              <a:rPr lang="en-US" i="1" dirty="0" err="1"/>
              <a:t>Danmark</a:t>
            </a:r>
            <a:endParaRPr lang="en-US" i="1" dirty="0"/>
          </a:p>
          <a:p>
            <a:pPr lvl="1"/>
            <a:r>
              <a:rPr lang="en-US" i="1" dirty="0" err="1"/>
              <a:t>Erobre</a:t>
            </a:r>
            <a:r>
              <a:rPr lang="en-US" i="1" dirty="0"/>
              <a:t> </a:t>
            </a:r>
            <a:r>
              <a:rPr lang="en-US" i="1" dirty="0" err="1"/>
              <a:t>Spania</a:t>
            </a:r>
            <a:r>
              <a:rPr lang="en-US" i="1" dirty="0"/>
              <a:t> …</a:t>
            </a:r>
          </a:p>
          <a:p>
            <a:pPr lvl="1"/>
            <a:endParaRPr lang="en-US" i="1" dirty="0"/>
          </a:p>
          <a:p>
            <a:r>
              <a:rPr lang="en-US" dirty="0" err="1"/>
              <a:t>Forstå</a:t>
            </a:r>
            <a:r>
              <a:rPr lang="en-US" dirty="0"/>
              <a:t> </a:t>
            </a:r>
            <a:r>
              <a:rPr lang="en-US" dirty="0" err="1"/>
              <a:t>aktørene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deres</a:t>
            </a:r>
            <a:r>
              <a:rPr lang="en-US" dirty="0"/>
              <a:t> </a:t>
            </a:r>
            <a:r>
              <a:rPr lang="en-US" dirty="0" err="1"/>
              <a:t>behov</a:t>
            </a:r>
            <a:r>
              <a:rPr lang="en-US" dirty="0"/>
              <a:t> (</a:t>
            </a:r>
            <a:r>
              <a:rPr lang="en-US" dirty="0" err="1"/>
              <a:t>brukerhistorier</a:t>
            </a:r>
            <a:r>
              <a:rPr lang="en-US" dirty="0"/>
              <a:t>)</a:t>
            </a:r>
          </a:p>
          <a:p>
            <a:pPr lvl="1"/>
            <a:r>
              <a:rPr lang="en-US" i="1" dirty="0" err="1"/>
              <a:t>Som</a:t>
            </a:r>
            <a:r>
              <a:rPr lang="en-US" i="1" dirty="0"/>
              <a:t> et </a:t>
            </a:r>
            <a:r>
              <a:rPr lang="en-US" i="1" dirty="0" err="1"/>
              <a:t>ondt</a:t>
            </a:r>
            <a:r>
              <a:rPr lang="en-US" i="1" dirty="0"/>
              <a:t> </a:t>
            </a:r>
            <a:r>
              <a:rPr lang="en-US" i="1" dirty="0" err="1"/>
              <a:t>geni</a:t>
            </a:r>
            <a:r>
              <a:rPr lang="en-US" i="1" dirty="0"/>
              <a:t> </a:t>
            </a:r>
            <a:r>
              <a:rPr lang="en-US" i="1" dirty="0" err="1"/>
              <a:t>ønsker</a:t>
            </a:r>
            <a:r>
              <a:rPr lang="en-US" i="1" dirty="0"/>
              <a:t> </a:t>
            </a:r>
            <a:r>
              <a:rPr lang="en-US" i="1" dirty="0" err="1"/>
              <a:t>jeg</a:t>
            </a:r>
            <a:r>
              <a:rPr lang="en-US" i="1" dirty="0"/>
              <a:t> et </a:t>
            </a:r>
            <a:r>
              <a:rPr lang="en-US" i="1" dirty="0" err="1"/>
              <a:t>laboratorium</a:t>
            </a:r>
            <a:r>
              <a:rPr lang="en-US" i="1" dirty="0"/>
              <a:t> </a:t>
            </a:r>
            <a:r>
              <a:rPr lang="en-US" i="1" dirty="0" err="1"/>
              <a:t>så</a:t>
            </a:r>
            <a:r>
              <a:rPr lang="en-US" i="1" dirty="0"/>
              <a:t> </a:t>
            </a:r>
            <a:r>
              <a:rPr lang="en-US" i="1" dirty="0" err="1"/>
              <a:t>jeg</a:t>
            </a:r>
            <a:r>
              <a:rPr lang="en-US" i="1" dirty="0"/>
              <a:t> </a:t>
            </a:r>
            <a:r>
              <a:rPr lang="en-US" i="1" dirty="0" err="1"/>
              <a:t>kan</a:t>
            </a:r>
            <a:r>
              <a:rPr lang="en-US" i="1" dirty="0"/>
              <a:t> </a:t>
            </a:r>
            <a:r>
              <a:rPr lang="en-US" i="1" dirty="0" err="1"/>
              <a:t>lage</a:t>
            </a:r>
            <a:r>
              <a:rPr lang="en-US" i="1" dirty="0"/>
              <a:t> </a:t>
            </a:r>
            <a:r>
              <a:rPr lang="en-US" i="1" dirty="0" err="1"/>
              <a:t>giftig</a:t>
            </a:r>
            <a:r>
              <a:rPr lang="en-US" i="1" dirty="0"/>
              <a:t> </a:t>
            </a:r>
            <a:r>
              <a:rPr lang="en-US" i="1" dirty="0" err="1"/>
              <a:t>apfelstrudel</a:t>
            </a:r>
            <a:endParaRPr lang="en-US" i="1" dirty="0"/>
          </a:p>
          <a:p>
            <a:endParaRPr lang="en-US" dirty="0" err="1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F7E2CD-AE20-C395-C620-23588E09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r="22265" b="1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  <p:pic>
        <p:nvPicPr>
          <p:cNvPr id="3076" name="Picture 4" descr="Dr. Drakken (Character) - Comic Vine">
            <a:extLst>
              <a:ext uri="{FF2B5EF4-FFF2-40B4-BE49-F238E27FC236}">
                <a16:creationId xmlns:a16="http://schemas.microsoft.com/office/drawing/2014/main" id="{6ED033AD-67F7-0C5F-D41C-2939BAD8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18" y="3657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4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1228-88BB-18CD-069C-DEF4A702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Kjenne</a:t>
            </a:r>
            <a:r>
              <a:rPr lang="en-US" dirty="0"/>
              <a:t> </a:t>
            </a:r>
            <a:r>
              <a:rPr lang="en-US" dirty="0" err="1"/>
              <a:t>på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C246-A821-4953-E7C5-D9B77363E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6180688" cy="3513514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en-US" dirty="0" err="1"/>
              <a:t>Grunnstein</a:t>
            </a:r>
            <a:r>
              <a:rPr lang="en-US" dirty="0"/>
              <a:t> for </a:t>
            </a:r>
            <a:r>
              <a:rPr lang="en-US" dirty="0" err="1"/>
              <a:t>menneskefokusert</a:t>
            </a:r>
            <a:r>
              <a:rPr lang="en-US" dirty="0"/>
              <a:t> </a:t>
            </a:r>
            <a:r>
              <a:rPr lang="en-US" dirty="0" err="1"/>
              <a:t>innovasjon</a:t>
            </a:r>
            <a:r>
              <a:rPr lang="en-US" dirty="0"/>
              <a:t>: </a:t>
            </a:r>
            <a:r>
              <a:rPr lang="en-US" dirty="0" err="1"/>
              <a:t>Empati</a:t>
            </a:r>
            <a:endParaRPr lang="en-US" dirty="0"/>
          </a:p>
          <a:p>
            <a:pPr lvl="1"/>
            <a:r>
              <a:rPr lang="en-US" dirty="0" err="1"/>
              <a:t>Brukerhistorier</a:t>
            </a:r>
            <a:r>
              <a:rPr lang="en-US" dirty="0"/>
              <a:t> for å </a:t>
            </a:r>
            <a:r>
              <a:rPr lang="en-US" dirty="0" err="1"/>
              <a:t>forstå</a:t>
            </a:r>
            <a:r>
              <a:rPr lang="en-US" dirty="0"/>
              <a:t> </a:t>
            </a:r>
            <a:r>
              <a:rPr lang="en-US" dirty="0" err="1"/>
              <a:t>utfordringen</a:t>
            </a:r>
            <a:endParaRPr lang="en-US" dirty="0"/>
          </a:p>
          <a:p>
            <a:endParaRPr lang="nb-NO" dirty="0"/>
          </a:p>
        </p:txBody>
      </p:sp>
      <p:pic>
        <p:nvPicPr>
          <p:cNvPr id="4" name="Picture Placeholder 6" descr="Text, letter&#10;&#10;Description automatically generated">
            <a:extLst>
              <a:ext uri="{FF2B5EF4-FFF2-40B4-BE49-F238E27FC236}">
                <a16:creationId xmlns:a16="http://schemas.microsoft.com/office/drawing/2014/main" id="{ACCCFDA0-0F4D-69ED-F9D5-F222E74FB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0" r="9310"/>
          <a:stretch>
            <a:fillRect/>
          </a:stretch>
        </p:blipFill>
        <p:spPr>
          <a:xfrm>
            <a:off x="7746527" y="1014894"/>
            <a:ext cx="3452149" cy="3539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F82422-E7DC-C7CE-1D64-16CD95AD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3" y="4754278"/>
            <a:ext cx="6063979" cy="17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6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7FA0-F97A-4A3B-9333-B028B9F4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12" y="61191"/>
            <a:ext cx="11180133" cy="1477584"/>
          </a:xfrm>
        </p:spPr>
        <p:txBody>
          <a:bodyPr/>
          <a:lstStyle/>
          <a:p>
            <a:r>
              <a:rPr lang="nb-NO" dirty="0"/>
              <a:t>Eksempel: Årsrapporter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7D341-6303-4C78-8399-B142DABB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70" y="2102110"/>
            <a:ext cx="6496957" cy="3694533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248C888-09A9-C8EB-FD53-5DDEF39B5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2" y="3631407"/>
            <a:ext cx="3641349" cy="2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05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B8BD-C101-2F28-C4C8-951C31FE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838945"/>
          </a:xfrm>
        </p:spPr>
        <p:txBody>
          <a:bodyPr/>
          <a:lstStyle/>
          <a:p>
            <a:r>
              <a:rPr lang="en-US" dirty="0" err="1"/>
              <a:t>Omformulere</a:t>
            </a:r>
            <a:endParaRPr lang="nb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3D59BE-A4BA-8B01-B7F5-B7EE0B8A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35" y="1853293"/>
            <a:ext cx="9950103" cy="357318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I</a:t>
            </a:r>
            <a:r>
              <a:rPr lang="nb-NO" dirty="0" err="1"/>
              <a:t>nnsikt</a:t>
            </a:r>
            <a:r>
              <a:rPr lang="nb-NO" dirty="0"/>
              <a:t>	             Behov	            Brukerhistorie	        Hvordan kan vi…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 dirty="0"/>
              <a:t>					</a:t>
            </a:r>
            <a:r>
              <a:rPr lang="nb-NO" sz="1200" dirty="0"/>
              <a:t>(</a:t>
            </a:r>
            <a:r>
              <a:rPr lang="nb-NO" sz="1200" dirty="0" err="1"/>
              <a:t>point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view</a:t>
            </a:r>
            <a:r>
              <a:rPr lang="nb-NO" sz="1200" dirty="0"/>
              <a:t>)	                  «</a:t>
            </a:r>
            <a:r>
              <a:rPr lang="nb-NO" sz="1200" dirty="0" err="1"/>
              <a:t>how</a:t>
            </a:r>
            <a:r>
              <a:rPr lang="nb-NO" sz="1200" dirty="0"/>
              <a:t> </a:t>
            </a:r>
            <a:r>
              <a:rPr lang="nb-NO" sz="1200" dirty="0" err="1"/>
              <a:t>might</a:t>
            </a:r>
            <a:r>
              <a:rPr lang="nb-NO" sz="1200" dirty="0"/>
              <a:t> </a:t>
            </a:r>
            <a:r>
              <a:rPr lang="nb-NO" sz="1200" dirty="0" err="1"/>
              <a:t>we</a:t>
            </a:r>
            <a:r>
              <a:rPr lang="nb-NO" sz="1200" dirty="0"/>
              <a:t>»</a:t>
            </a:r>
            <a:endParaRPr lang="en-US" dirty="0"/>
          </a:p>
        </p:txBody>
      </p:sp>
      <p:pic>
        <p:nvPicPr>
          <p:cNvPr id="10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B1968E-4521-32A2-341D-5F5524725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62" y="2624429"/>
            <a:ext cx="9164705" cy="35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6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D2C59203-3788-4E03-B7CF-439D5C388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11744A-AA33-5FB5-51A7-C4B997E39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513197" cy="1507375"/>
          </a:xfrm>
        </p:spPr>
        <p:txBody>
          <a:bodyPr>
            <a:normAutofit/>
          </a:bodyPr>
          <a:lstStyle/>
          <a:p>
            <a:r>
              <a:rPr lang="en-US" dirty="0" err="1"/>
              <a:t>Omformulere</a:t>
            </a:r>
            <a:r>
              <a:rPr lang="en-US" dirty="0"/>
              <a:t> </a:t>
            </a:r>
            <a:r>
              <a:rPr lang="en-US" dirty="0" err="1"/>
              <a:t>problemstillingen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B988BF-824A-F9EB-52F9-9DC3D58A2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513197" cy="350585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gjøre</a:t>
            </a:r>
            <a:r>
              <a:rPr lang="en-US" dirty="0"/>
              <a:t> det </a:t>
            </a:r>
            <a:r>
              <a:rPr lang="en-US" dirty="0" err="1"/>
              <a:t>enklere</a:t>
            </a:r>
            <a:r>
              <a:rPr lang="en-US" dirty="0"/>
              <a:t> å ta med ski </a:t>
            </a:r>
            <a:r>
              <a:rPr lang="en-US" dirty="0" err="1"/>
              <a:t>på</a:t>
            </a:r>
            <a:r>
              <a:rPr lang="en-US" dirty="0"/>
              <a:t> t-</a:t>
            </a:r>
            <a:r>
              <a:rPr lang="en-US" dirty="0" err="1"/>
              <a:t>banen</a:t>
            </a:r>
            <a:r>
              <a:rPr lang="en-US" dirty="0"/>
              <a:t>?</a:t>
            </a:r>
          </a:p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gjøre</a:t>
            </a:r>
            <a:r>
              <a:rPr lang="en-US" dirty="0"/>
              <a:t> det </a:t>
            </a:r>
            <a:r>
              <a:rPr lang="en-US" dirty="0" err="1"/>
              <a:t>enklere</a:t>
            </a:r>
            <a:r>
              <a:rPr lang="en-US" dirty="0"/>
              <a:t> å </a:t>
            </a:r>
            <a:r>
              <a:rPr lang="en-US" dirty="0" err="1"/>
              <a:t>reise</a:t>
            </a:r>
            <a:r>
              <a:rPr lang="en-US" dirty="0"/>
              <a:t> med </a:t>
            </a:r>
            <a:r>
              <a:rPr lang="en-US" dirty="0" err="1"/>
              <a:t>mye</a:t>
            </a:r>
            <a:r>
              <a:rPr lang="en-US" dirty="0"/>
              <a:t> </a:t>
            </a:r>
            <a:r>
              <a:rPr lang="en-US" dirty="0" err="1"/>
              <a:t>bagasje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t-</a:t>
            </a:r>
            <a:r>
              <a:rPr lang="en-US" dirty="0" err="1"/>
              <a:t>banen</a:t>
            </a:r>
            <a:r>
              <a:rPr lang="en-US" dirty="0"/>
              <a:t>?</a:t>
            </a:r>
          </a:p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raskt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uten</a:t>
            </a:r>
            <a:r>
              <a:rPr lang="en-US" dirty="0"/>
              <a:t> </a:t>
            </a:r>
            <a:r>
              <a:rPr lang="en-US" dirty="0" err="1"/>
              <a:t>styr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seg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ski </a:t>
            </a:r>
            <a:r>
              <a:rPr lang="en-US" dirty="0" err="1"/>
              <a:t>i</a:t>
            </a:r>
            <a:r>
              <a:rPr lang="en-US" dirty="0"/>
              <a:t> Oslo-</a:t>
            </a:r>
            <a:r>
              <a:rPr lang="en-US" dirty="0" err="1"/>
              <a:t>marka</a:t>
            </a:r>
            <a:r>
              <a:rPr lang="en-US" dirty="0"/>
              <a:t>?</a:t>
            </a:r>
          </a:p>
          <a:p>
            <a:r>
              <a:rPr lang="nb-NO" dirty="0"/>
              <a:t>Hvordan bruke minst mulig tid på transport og mest mulig tid på skigåing? </a:t>
            </a: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8A058938-758D-450A-9FDB-2F0400AB8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8504" y="3429000"/>
            <a:ext cx="3463496" cy="3428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9EE816B5-3840-4903-9656-1A721E428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8504" y="1"/>
            <a:ext cx="3463496" cy="34349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3" name="Oval 5132">
            <a:extLst>
              <a:ext uri="{FF2B5EF4-FFF2-40B4-BE49-F238E27FC236}">
                <a16:creationId xmlns:a16="http://schemas.microsoft.com/office/drawing/2014/main" id="{5F13C2B5-7F4A-48E4-B19A-5A2F9649B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4500" y="178410"/>
            <a:ext cx="3070455" cy="30704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artoon drawing of a skier stock vector. Illustration of cartoonic -  20743825">
            <a:extLst>
              <a:ext uri="{FF2B5EF4-FFF2-40B4-BE49-F238E27FC236}">
                <a16:creationId xmlns:a16="http://schemas.microsoft.com/office/drawing/2014/main" id="{0AC46C09-9AA5-5EE8-2A70-A28E7D3F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6688" y="782128"/>
            <a:ext cx="1866066" cy="194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Rectangle 34">
            <a:extLst>
              <a:ext uri="{FF2B5EF4-FFF2-40B4-BE49-F238E27FC236}">
                <a16:creationId xmlns:a16="http://schemas.microsoft.com/office/drawing/2014/main" id="{23DE04B1-F136-49DF-BD00-FB3FA754C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56413" y="3407068"/>
            <a:ext cx="3428999" cy="348481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60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78989-5735-477F-68FA-C6F09FD7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Velge spørsmål å ta utgangspunkt i</a:t>
            </a: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507349F6-187A-21D8-FDB5-EA43BBC6E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2" y="1477899"/>
            <a:ext cx="5309118" cy="39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87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56FC8B-1FEE-D832-70B4-DABFE3FB3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PAUSE</a:t>
            </a:r>
            <a:endParaRPr lang="nb-NO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8CA788-DBDA-0CA9-244B-9869AB8EF3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15 </a:t>
            </a:r>
            <a:r>
              <a:rPr lang="en-US" dirty="0" err="1"/>
              <a:t>minutter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95925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1EC3-07F6-DA55-A5C4-6BCFD9F4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 3: Å </a:t>
            </a:r>
            <a:r>
              <a:rPr lang="en-US" dirty="0" err="1"/>
              <a:t>komme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med </a:t>
            </a:r>
            <a:r>
              <a:rPr lang="en-US" dirty="0" err="1"/>
              <a:t>ideer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A700-20C5-941A-6B23-C8BF508A6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75" y="3581301"/>
            <a:ext cx="9950103" cy="985356"/>
          </a:xfrm>
        </p:spPr>
        <p:txBody>
          <a:bodyPr/>
          <a:lstStyle/>
          <a:p>
            <a:r>
              <a:rPr lang="en-US" sz="2400" i="1" dirty="0"/>
              <a:t>Den </a:t>
            </a:r>
            <a:r>
              <a:rPr lang="en-US" sz="2400" i="1" dirty="0" err="1"/>
              <a:t>beste</a:t>
            </a:r>
            <a:r>
              <a:rPr lang="en-US" sz="2400" i="1" dirty="0"/>
              <a:t> </a:t>
            </a:r>
            <a:r>
              <a:rPr lang="en-US" sz="2400" i="1" dirty="0" err="1"/>
              <a:t>måten</a:t>
            </a:r>
            <a:r>
              <a:rPr lang="en-US" sz="2400" i="1" dirty="0"/>
              <a:t> å </a:t>
            </a:r>
            <a:r>
              <a:rPr lang="en-US" sz="2400" i="1" dirty="0" err="1"/>
              <a:t>finne</a:t>
            </a:r>
            <a:r>
              <a:rPr lang="en-US" sz="2400" i="1" dirty="0"/>
              <a:t> </a:t>
            </a:r>
            <a:r>
              <a:rPr lang="en-US" sz="2400" i="1" dirty="0" err="1"/>
              <a:t>en</a:t>
            </a:r>
            <a:r>
              <a:rPr lang="en-US" sz="2400" i="1" dirty="0"/>
              <a:t> god </a:t>
            </a:r>
            <a:r>
              <a:rPr lang="en-US" sz="2400" i="1" dirty="0" err="1"/>
              <a:t>idé</a:t>
            </a:r>
            <a:r>
              <a:rPr lang="en-US" sz="2400" i="1" dirty="0"/>
              <a:t> er </a:t>
            </a:r>
            <a:r>
              <a:rPr lang="en-US" sz="2400" i="1" dirty="0" err="1"/>
              <a:t>ved</a:t>
            </a:r>
            <a:r>
              <a:rPr lang="en-US" sz="2400" i="1" dirty="0"/>
              <a:t> å </a:t>
            </a:r>
            <a:r>
              <a:rPr lang="en-US" sz="2400" i="1" u="sng" dirty="0" err="1"/>
              <a:t>få</a:t>
            </a:r>
            <a:r>
              <a:rPr lang="en-US" sz="2400" i="1" u="sng" dirty="0"/>
              <a:t> mange </a:t>
            </a:r>
            <a:r>
              <a:rPr lang="en-US" sz="2400" i="1" u="sng" dirty="0" err="1"/>
              <a:t>ideer</a:t>
            </a:r>
            <a:endParaRPr lang="en-US" sz="2400" i="1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72358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DE7283-C400-4B85-9F31-8B103B66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2" y="94935"/>
            <a:ext cx="9025549" cy="6668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EF8C3F-352F-6B5A-9069-D98E1984824E}"/>
              </a:ext>
            </a:extLst>
          </p:cNvPr>
          <p:cNvSpPr txBox="1"/>
          <p:nvPr/>
        </p:nvSpPr>
        <p:spPr>
          <a:xfrm>
            <a:off x="9456964" y="1599523"/>
            <a:ext cx="25554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Avenir Next LT Pro (Headings)"/>
              </a:rPr>
              <a:t>Tegning</a:t>
            </a:r>
            <a:r>
              <a:rPr lang="en-US" sz="3200" b="1" dirty="0">
                <a:latin typeface="Avenir Next LT Pro (Headings)"/>
              </a:rPr>
              <a:t> er gull verd</a:t>
            </a:r>
          </a:p>
        </p:txBody>
      </p:sp>
    </p:spTree>
    <p:extLst>
      <p:ext uri="{BB962C8B-B14F-4D97-AF65-F5344CB8AC3E}">
        <p14:creationId xmlns:p14="http://schemas.microsoft.com/office/powerpoint/2010/main" val="44976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5-2033-3DC0-2770-E276814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Hvem</a:t>
            </a:r>
            <a:r>
              <a:rPr lang="en-US" dirty="0"/>
              <a:t> er </a:t>
            </a:r>
            <a:r>
              <a:rPr lang="en-US" dirty="0" err="1"/>
              <a:t>dere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502B-4A5A-B72C-207C-DA7FB4A4A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9950103" cy="41204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Picture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1720879F-FE58-8625-AB1C-943BAF5CB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68" y="2296688"/>
            <a:ext cx="7081889" cy="31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2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58B3AA-006D-483F-89E8-750C26414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E25FA-3D82-6D71-C21A-AB869407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3250452" cy="1507375"/>
          </a:xfrm>
        </p:spPr>
        <p:txBody>
          <a:bodyPr>
            <a:normAutofit/>
          </a:bodyPr>
          <a:lstStyle/>
          <a:p>
            <a:r>
              <a:rPr lang="en-US" dirty="0" err="1"/>
              <a:t>Øvelse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/>
              <a:t>Tolv</a:t>
            </a:r>
            <a:r>
              <a:rPr lang="en-US" dirty="0"/>
              <a:t> </a:t>
            </a:r>
            <a:r>
              <a:rPr lang="en-US" dirty="0" err="1"/>
              <a:t>sirkler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485A1-34A3-C127-D258-77E74E065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3250452" cy="35058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 err="1"/>
              <a:t>På</a:t>
            </a:r>
            <a:r>
              <a:rPr lang="en-US" sz="1400" dirty="0"/>
              <a:t> det </a:t>
            </a:r>
            <a:r>
              <a:rPr lang="en-US" sz="1400" dirty="0" err="1"/>
              <a:t>blanke</a:t>
            </a:r>
            <a:r>
              <a:rPr lang="en-US" sz="1400" dirty="0"/>
              <a:t> </a:t>
            </a:r>
            <a:r>
              <a:rPr lang="en-US" sz="1400" dirty="0" err="1"/>
              <a:t>arket</a:t>
            </a:r>
            <a:r>
              <a:rPr lang="en-US" sz="1400" dirty="0"/>
              <a:t> </a:t>
            </a:r>
            <a:r>
              <a:rPr lang="en-US" sz="1400" dirty="0" err="1"/>
              <a:t>dere</a:t>
            </a:r>
            <a:r>
              <a:rPr lang="en-US" sz="1400" dirty="0"/>
              <a:t> </a:t>
            </a:r>
            <a:r>
              <a:rPr lang="en-US" sz="1400" dirty="0" err="1"/>
              <a:t>har</a:t>
            </a:r>
            <a:r>
              <a:rPr lang="en-US" sz="1400" dirty="0"/>
              <a:t> </a:t>
            </a:r>
            <a:r>
              <a:rPr lang="en-US" sz="1400" dirty="0" err="1"/>
              <a:t>mottatt</a:t>
            </a:r>
            <a:r>
              <a:rPr lang="en-US" sz="1400" dirty="0"/>
              <a:t> per </a:t>
            </a:r>
            <a:r>
              <a:rPr lang="en-US" sz="1400" dirty="0" err="1"/>
              <a:t>gruppe</a:t>
            </a:r>
            <a:r>
              <a:rPr lang="en-US" sz="1400" dirty="0"/>
              <a:t>, </a:t>
            </a:r>
            <a:r>
              <a:rPr lang="en-US" sz="1400" dirty="0" err="1"/>
              <a:t>tegn</a:t>
            </a:r>
            <a:r>
              <a:rPr lang="en-US" sz="1400" dirty="0"/>
              <a:t> 12 </a:t>
            </a:r>
            <a:r>
              <a:rPr lang="en-US" sz="1400" dirty="0" err="1"/>
              <a:t>sirkler</a:t>
            </a: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 err="1"/>
              <a:t>På</a:t>
            </a:r>
            <a:r>
              <a:rPr lang="en-US" sz="1400" dirty="0"/>
              <a:t> 3 </a:t>
            </a:r>
            <a:r>
              <a:rPr lang="en-US" sz="1400" dirty="0" err="1"/>
              <a:t>minutter</a:t>
            </a:r>
            <a:r>
              <a:rPr lang="en-US" sz="1400" dirty="0"/>
              <a:t>:</a:t>
            </a:r>
          </a:p>
          <a:p>
            <a:pPr>
              <a:lnSpc>
                <a:spcPct val="110000"/>
              </a:lnSpc>
            </a:pPr>
            <a:r>
              <a:rPr lang="en-US" sz="1400" dirty="0" err="1"/>
              <a:t>Gjør</a:t>
            </a:r>
            <a:r>
              <a:rPr lang="en-US" sz="1400" dirty="0"/>
              <a:t> om </a:t>
            </a:r>
            <a:r>
              <a:rPr lang="en-US" sz="1400" dirty="0" err="1"/>
              <a:t>så</a:t>
            </a:r>
            <a:r>
              <a:rPr lang="en-US" sz="1400" dirty="0"/>
              <a:t> mange av </a:t>
            </a:r>
            <a:r>
              <a:rPr lang="en-US" sz="1400" dirty="0" err="1"/>
              <a:t>sirklene</a:t>
            </a:r>
            <a:r>
              <a:rPr lang="en-US" sz="1400" dirty="0"/>
              <a:t> </a:t>
            </a:r>
            <a:r>
              <a:rPr lang="en-US" sz="1400" dirty="0" err="1"/>
              <a:t>som</a:t>
            </a:r>
            <a:r>
              <a:rPr lang="en-US" sz="1400" dirty="0"/>
              <a:t> </a:t>
            </a:r>
            <a:r>
              <a:rPr lang="en-US" sz="1400" dirty="0" err="1"/>
              <a:t>dere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 </a:t>
            </a:r>
            <a:r>
              <a:rPr lang="en-US" sz="1400" dirty="0" err="1"/>
              <a:t>til</a:t>
            </a:r>
            <a:r>
              <a:rPr lang="en-US" sz="1400" dirty="0"/>
              <a:t> </a:t>
            </a:r>
            <a:r>
              <a:rPr lang="en-US" sz="1400" dirty="0" err="1"/>
              <a:t>gjenkjennelige</a:t>
            </a:r>
            <a:r>
              <a:rPr lang="en-US" sz="1400" dirty="0"/>
              <a:t> </a:t>
            </a:r>
            <a:r>
              <a:rPr lang="en-US" sz="1400" dirty="0" err="1"/>
              <a:t>runde</a:t>
            </a:r>
            <a:r>
              <a:rPr lang="en-US" sz="1400" dirty="0"/>
              <a:t> </a:t>
            </a:r>
            <a:r>
              <a:rPr lang="en-US" sz="1400" dirty="0" err="1"/>
              <a:t>objekter</a:t>
            </a: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 err="1"/>
              <a:t>Til</a:t>
            </a:r>
            <a:r>
              <a:rPr lang="en-US" sz="1400" dirty="0"/>
              <a:t> </a:t>
            </a:r>
            <a:r>
              <a:rPr lang="en-US" sz="1400" dirty="0" err="1"/>
              <a:t>slutt</a:t>
            </a:r>
            <a:r>
              <a:rPr lang="en-US" sz="1400" dirty="0"/>
              <a:t>, se </a:t>
            </a:r>
            <a:r>
              <a:rPr lang="en-US" sz="1400" dirty="0" err="1"/>
              <a:t>etter</a:t>
            </a:r>
            <a:r>
              <a:rPr lang="en-US" sz="1400" dirty="0"/>
              <a:t> to ting:</a:t>
            </a:r>
          </a:p>
          <a:p>
            <a:pPr lvl="1">
              <a:lnSpc>
                <a:spcPct val="110000"/>
              </a:lnSpc>
            </a:pPr>
            <a:r>
              <a:rPr lang="en-US" sz="1400" dirty="0" err="1"/>
              <a:t>Antall</a:t>
            </a:r>
            <a:r>
              <a:rPr lang="en-US" sz="1400" dirty="0"/>
              <a:t> </a:t>
            </a:r>
            <a:r>
              <a:rPr lang="en-US" sz="1400" dirty="0" err="1"/>
              <a:t>ideer</a:t>
            </a:r>
            <a:endParaRPr lang="en-US" sz="1400" dirty="0"/>
          </a:p>
          <a:p>
            <a:pPr lvl="1">
              <a:lnSpc>
                <a:spcPct val="110000"/>
              </a:lnSpc>
            </a:pPr>
            <a:r>
              <a:rPr lang="en-US" sz="1400" dirty="0" err="1"/>
              <a:t>Variasjon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ideer</a:t>
            </a:r>
            <a:endParaRPr lang="nb-NO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7D3F89-C58A-45F7-8E26-2B6B48112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41005" y="3400143"/>
            <a:ext cx="3429000" cy="3484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542152-E969-4F41-AFD8-4B5354BE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36894" y="-23796"/>
            <a:ext cx="3437222" cy="34848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C2EDDE5C-FB26-46E8-9F4C-3548CC15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213095" y="3431717"/>
            <a:ext cx="3484819" cy="3426281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BC2749-75A4-414D-8BB9-6B7A15EA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15958" y="1681958"/>
            <a:ext cx="6857998" cy="3494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418E7FF7-57E9-C5FC-B4CE-03B32C808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61" y="1989584"/>
            <a:ext cx="2172392" cy="28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76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620C-012D-6722-57C2-9272BBA7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god </a:t>
            </a:r>
            <a:r>
              <a:rPr lang="en-US" dirty="0" err="1"/>
              <a:t>idésesjon</a:t>
            </a:r>
            <a:r>
              <a:rPr lang="en-US" dirty="0"/>
              <a:t>?</a:t>
            </a:r>
            <a:endParaRPr lang="nb-NO" dirty="0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98FAF93-2AEF-AA37-5F8E-C80076461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367" y="2624429"/>
            <a:ext cx="4830091" cy="3513137"/>
          </a:xfrm>
        </p:spPr>
      </p:pic>
    </p:spTree>
    <p:extLst>
      <p:ext uri="{BB962C8B-B14F-4D97-AF65-F5344CB8AC3E}">
        <p14:creationId xmlns:p14="http://schemas.microsoft.com/office/powerpoint/2010/main" val="3158373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18E22-4C2D-1A1F-357A-9EF3D326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720435"/>
            <a:ext cx="7225715" cy="1507375"/>
          </a:xfrm>
        </p:spPr>
        <p:txBody>
          <a:bodyPr>
            <a:normAutofit/>
          </a:bodyPr>
          <a:lstStyle/>
          <a:p>
            <a:r>
              <a:rPr lang="en-US" dirty="0" err="1"/>
              <a:t>Kunsten</a:t>
            </a:r>
            <a:r>
              <a:rPr lang="en-US" dirty="0"/>
              <a:t> å </a:t>
            </a:r>
            <a:r>
              <a:rPr lang="en-US" dirty="0" err="1"/>
              <a:t>feile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974B-39C9-AAD6-D639-19EB7E487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Å </a:t>
            </a:r>
            <a:r>
              <a:rPr lang="en-US" dirty="0" err="1"/>
              <a:t>feile</a:t>
            </a:r>
            <a:r>
              <a:rPr lang="en-US" dirty="0"/>
              <a:t> er bra </a:t>
            </a:r>
            <a:r>
              <a:rPr lang="en-US" dirty="0" err="1"/>
              <a:t>fordi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Det </a:t>
            </a:r>
            <a:r>
              <a:rPr lang="en-US" dirty="0" err="1"/>
              <a:t>tillater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å </a:t>
            </a:r>
            <a:r>
              <a:rPr lang="en-US" dirty="0" err="1"/>
              <a:t>lære</a:t>
            </a:r>
            <a:endParaRPr lang="en-US" dirty="0"/>
          </a:p>
          <a:p>
            <a:pPr lvl="1"/>
            <a:r>
              <a:rPr lang="en-US" dirty="0"/>
              <a:t>Det </a:t>
            </a:r>
            <a:r>
              <a:rPr lang="en-US" dirty="0" err="1"/>
              <a:t>gjør</a:t>
            </a:r>
            <a:r>
              <a:rPr lang="en-US" dirty="0"/>
              <a:t> at vi </a:t>
            </a:r>
            <a:r>
              <a:rPr lang="en-US" dirty="0" err="1"/>
              <a:t>kan</a:t>
            </a:r>
            <a:r>
              <a:rPr lang="en-US" dirty="0"/>
              <a:t> la </a:t>
            </a:r>
            <a:r>
              <a:rPr lang="en-US" dirty="0" err="1"/>
              <a:t>være</a:t>
            </a:r>
            <a:r>
              <a:rPr lang="en-US" dirty="0"/>
              <a:t> å </a:t>
            </a:r>
            <a:r>
              <a:rPr lang="en-US" dirty="0" err="1"/>
              <a:t>gjøre</a:t>
            </a:r>
            <a:r>
              <a:rPr lang="en-US" dirty="0"/>
              <a:t> ting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funker</a:t>
            </a:r>
            <a:endParaRPr lang="en-US" dirty="0"/>
          </a:p>
          <a:p>
            <a:pPr lvl="1"/>
            <a:r>
              <a:rPr lang="en-US" dirty="0"/>
              <a:t>Det </a:t>
            </a:r>
            <a:r>
              <a:rPr lang="en-US" dirty="0" err="1"/>
              <a:t>viser</a:t>
            </a:r>
            <a:r>
              <a:rPr lang="en-US" dirty="0"/>
              <a:t> at vi </a:t>
            </a:r>
            <a:r>
              <a:rPr lang="en-US" dirty="0" err="1"/>
              <a:t>prøver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05095-3ADC-69C0-1F0A-707814F7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361" y="2302507"/>
            <a:ext cx="4788861" cy="23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26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18EC-43B1-EA11-D33D-82D7B149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Gode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hver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oss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– best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sammen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br>
              <a:rPr lang="en-US" dirty="0"/>
            </a:br>
            <a:r>
              <a:rPr lang="en-US" dirty="0" err="1"/>
              <a:t>Samarbeid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team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5CE91-6841-79CA-CA1F-0427AA0C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 det </a:t>
            </a:r>
            <a:r>
              <a:rPr lang="en-US" dirty="0" err="1"/>
              <a:t>alltid</a:t>
            </a:r>
            <a:r>
              <a:rPr lang="en-US" dirty="0"/>
              <a:t> best å </a:t>
            </a:r>
            <a:r>
              <a:rPr lang="en-US" dirty="0" err="1"/>
              <a:t>jobbe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team?</a:t>
            </a:r>
          </a:p>
          <a:p>
            <a:endParaRPr lang="en-US" dirty="0"/>
          </a:p>
          <a:p>
            <a:r>
              <a:rPr lang="en-US" dirty="0"/>
              <a:t>Fire farer:</a:t>
            </a:r>
          </a:p>
          <a:p>
            <a:pPr lvl="1"/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loffing</a:t>
            </a:r>
            <a:endParaRPr lang="en-US" dirty="0"/>
          </a:p>
          <a:p>
            <a:pPr lvl="1"/>
            <a:r>
              <a:rPr lang="en-US" dirty="0" err="1"/>
              <a:t>Produksjonsblokk</a:t>
            </a:r>
            <a:endParaRPr lang="en-US" dirty="0"/>
          </a:p>
          <a:p>
            <a:pPr lvl="1"/>
            <a:r>
              <a:rPr lang="en-US" dirty="0" err="1"/>
              <a:t>Evalueringsangst</a:t>
            </a:r>
            <a:endParaRPr lang="en-US" dirty="0"/>
          </a:p>
          <a:p>
            <a:pPr lvl="1"/>
            <a:r>
              <a:rPr lang="en-US" dirty="0" err="1"/>
              <a:t>Gruppeteknking</a:t>
            </a:r>
            <a:endParaRPr lang="en-US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6146" name="Picture 2" descr="Asch conformity experiments - Wikipedia">
            <a:extLst>
              <a:ext uri="{FF2B5EF4-FFF2-40B4-BE49-F238E27FC236}">
                <a16:creationId xmlns:a16="http://schemas.microsoft.com/office/drawing/2014/main" id="{A2B2D26E-B375-DF59-2EEC-86508B52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041" y="2770567"/>
            <a:ext cx="3453816" cy="282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322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A3E7-9318-4276-A271-E5C7D0D8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Gode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hver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oss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– best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sammen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br>
              <a:rPr lang="en-US" dirty="0"/>
            </a:br>
            <a:r>
              <a:rPr lang="en-US" dirty="0" err="1"/>
              <a:t>Samarbeid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team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4EBC6-E732-D51C-CCB6-AF1F1B1CA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r>
              <a:rPr lang="nb-NO" dirty="0"/>
              <a:t>En gruppe som samarbeider godt utkonkurrerer som oftest et individ</a:t>
            </a:r>
          </a:p>
          <a:p>
            <a:pPr lvl="2"/>
            <a:r>
              <a:rPr lang="nb-NO" dirty="0"/>
              <a:t>Flere ideer </a:t>
            </a:r>
          </a:p>
          <a:p>
            <a:pPr lvl="2"/>
            <a:r>
              <a:rPr lang="nb-NO" dirty="0"/>
              <a:t>Mulighet for å bygge videre eller stille spørsmål</a:t>
            </a:r>
          </a:p>
          <a:p>
            <a:pPr lvl="2"/>
            <a:r>
              <a:rPr lang="nb-NO" dirty="0"/>
              <a:t>Felles motivasjon og drivkraft</a:t>
            </a:r>
          </a:p>
          <a:p>
            <a:pPr lvl="2"/>
            <a:r>
              <a:rPr lang="nb-NO" dirty="0"/>
              <a:t>Trygg atmosfære å skape i</a:t>
            </a:r>
          </a:p>
          <a:p>
            <a:pPr lvl="1"/>
            <a:endParaRPr lang="nb-NO" dirty="0"/>
          </a:p>
          <a:p>
            <a:r>
              <a:rPr lang="nb-NO" dirty="0"/>
              <a:t>Grunnsteinen: </a:t>
            </a:r>
            <a:r>
              <a:rPr lang="nb-NO" b="1" dirty="0"/>
              <a:t>Tillit</a:t>
            </a:r>
          </a:p>
          <a:p>
            <a:endParaRPr lang="nb-NO" b="1" dirty="0"/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7272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17C0-5C06-6C5E-CEEF-95379AC4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292" y="515322"/>
            <a:ext cx="9950103" cy="1507376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Gode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hver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oss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– best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sammen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br>
              <a:rPr lang="en-US" dirty="0"/>
            </a:br>
            <a:r>
              <a:rPr lang="en-US" dirty="0" err="1"/>
              <a:t>Firestegsskisse</a:t>
            </a:r>
            <a:endParaRPr lang="nb-NO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DC1F0C-85D4-62F5-A720-BC74B7B2C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36" y="2729738"/>
            <a:ext cx="5449060" cy="2810267"/>
          </a:xfrm>
        </p:spPr>
      </p:pic>
    </p:spTree>
    <p:extLst>
      <p:ext uri="{BB962C8B-B14F-4D97-AF65-F5344CB8AC3E}">
        <p14:creationId xmlns:p14="http://schemas.microsoft.com/office/powerpoint/2010/main" val="12426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17C0-5C06-6C5E-CEEF-95379AC4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292" y="515322"/>
            <a:ext cx="9950103" cy="1507376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Gode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hver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oss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– best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sammen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br>
              <a:rPr lang="en-US" dirty="0"/>
            </a:br>
            <a:r>
              <a:rPr lang="en-US" dirty="0" err="1"/>
              <a:t>Firestegsskisse</a:t>
            </a:r>
            <a:endParaRPr lang="nb-NO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DC1F0C-85D4-62F5-A720-BC74B7B2C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36" y="2729738"/>
            <a:ext cx="5449060" cy="2810267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7CB8D26-DBE8-27C7-4EEB-4518A5FFA3A7}"/>
              </a:ext>
            </a:extLst>
          </p:cNvPr>
          <p:cNvSpPr/>
          <p:nvPr/>
        </p:nvSpPr>
        <p:spPr>
          <a:xfrm>
            <a:off x="1673679" y="4710793"/>
            <a:ext cx="1175657" cy="10042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alene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65EE11-DFC7-6909-D1E0-AA6A7CE09C11}"/>
              </a:ext>
            </a:extLst>
          </p:cNvPr>
          <p:cNvSpPr/>
          <p:nvPr/>
        </p:nvSpPr>
        <p:spPr>
          <a:xfrm>
            <a:off x="4446815" y="5840574"/>
            <a:ext cx="1175657" cy="10042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alene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8E5B3D-34A9-69EB-918B-44D0E3BC8F6F}"/>
              </a:ext>
            </a:extLst>
          </p:cNvPr>
          <p:cNvSpPr/>
          <p:nvPr/>
        </p:nvSpPr>
        <p:spPr>
          <a:xfrm>
            <a:off x="6455229" y="1725531"/>
            <a:ext cx="1175657" cy="10042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alene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E80C6D-68D1-EA06-1BE5-28A90EC57461}"/>
              </a:ext>
            </a:extLst>
          </p:cNvPr>
          <p:cNvSpPr/>
          <p:nvPr/>
        </p:nvSpPr>
        <p:spPr>
          <a:xfrm>
            <a:off x="8389297" y="5301731"/>
            <a:ext cx="1553934" cy="13276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sammen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9A67F97-7F2C-5F4E-6D77-FBA532284983}"/>
              </a:ext>
            </a:extLst>
          </p:cNvPr>
          <p:cNvSpPr/>
          <p:nvPr/>
        </p:nvSpPr>
        <p:spPr>
          <a:xfrm rot="19845478">
            <a:off x="2788972" y="4595644"/>
            <a:ext cx="413165" cy="269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9ECD7D3-3B36-2866-AAD7-B34051EE42C3}"/>
              </a:ext>
            </a:extLst>
          </p:cNvPr>
          <p:cNvSpPr/>
          <p:nvPr/>
        </p:nvSpPr>
        <p:spPr>
          <a:xfrm rot="16592387">
            <a:off x="5130711" y="5508828"/>
            <a:ext cx="413165" cy="269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8B49B28-34DD-93FB-37B5-8DB3743A82AA}"/>
              </a:ext>
            </a:extLst>
          </p:cNvPr>
          <p:cNvSpPr/>
          <p:nvPr/>
        </p:nvSpPr>
        <p:spPr>
          <a:xfrm rot="8076130">
            <a:off x="6595503" y="2621426"/>
            <a:ext cx="413165" cy="269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41B4FE-9E5E-54D1-24E4-832CC60A9410}"/>
              </a:ext>
            </a:extLst>
          </p:cNvPr>
          <p:cNvSpPr/>
          <p:nvPr/>
        </p:nvSpPr>
        <p:spPr>
          <a:xfrm rot="14619888">
            <a:off x="8444614" y="5196158"/>
            <a:ext cx="413165" cy="269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5366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0EB3-1319-43D0-8FE9-F8FC4DE1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Gode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hver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oss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– best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sammen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br>
              <a:rPr lang="en-US" dirty="0"/>
            </a:br>
            <a:r>
              <a:rPr lang="en-US" dirty="0"/>
              <a:t>Team –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</a:t>
            </a:r>
            <a:r>
              <a:rPr lang="en-US" dirty="0" err="1"/>
              <a:t>samling</a:t>
            </a:r>
            <a:r>
              <a:rPr lang="en-US" dirty="0"/>
              <a:t> </a:t>
            </a:r>
            <a:r>
              <a:rPr lang="en-US" dirty="0" err="1"/>
              <a:t>unike</a:t>
            </a:r>
            <a:r>
              <a:rPr lang="en-US" dirty="0"/>
              <a:t> </a:t>
            </a:r>
            <a:r>
              <a:rPr lang="en-US" dirty="0" err="1"/>
              <a:t>individer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B695-FA8A-B90E-8890-0BA213F5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132" y="2624052"/>
            <a:ext cx="3241545" cy="3513514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Visjonæren</a:t>
            </a:r>
            <a:endParaRPr lang="en-US" dirty="0"/>
          </a:p>
          <a:p>
            <a:r>
              <a:rPr lang="en-US" dirty="0" err="1"/>
              <a:t>Problemfinneren</a:t>
            </a:r>
            <a:endParaRPr lang="en-US" dirty="0"/>
          </a:p>
          <a:p>
            <a:r>
              <a:rPr lang="en-US" dirty="0" err="1"/>
              <a:t>Motsatsen</a:t>
            </a:r>
            <a:endParaRPr lang="en-US" dirty="0"/>
          </a:p>
          <a:p>
            <a:r>
              <a:rPr lang="en-US" dirty="0" err="1"/>
              <a:t>Pulstakeren</a:t>
            </a:r>
            <a:endParaRPr lang="en-US" dirty="0"/>
          </a:p>
          <a:p>
            <a:r>
              <a:rPr lang="en-US" dirty="0" err="1"/>
              <a:t>Håndverkeren</a:t>
            </a:r>
            <a:endParaRPr lang="en-US" dirty="0"/>
          </a:p>
          <a:p>
            <a:r>
              <a:rPr lang="en-US" dirty="0" err="1"/>
              <a:t>Teknologisten</a:t>
            </a:r>
            <a:endParaRPr lang="en-US" dirty="0"/>
          </a:p>
          <a:p>
            <a:r>
              <a:rPr lang="en-US" dirty="0" err="1"/>
              <a:t>Entrepenøren</a:t>
            </a:r>
            <a:endParaRPr lang="en-US" dirty="0"/>
          </a:p>
          <a:p>
            <a:r>
              <a:rPr lang="nb-NO" dirty="0"/>
              <a:t>Flerbrukeren</a:t>
            </a:r>
          </a:p>
        </p:txBody>
      </p:sp>
      <p:pic>
        <p:nvPicPr>
          <p:cNvPr id="7170" name="Picture 2" descr="Insights Discovery part 1: The 4 colors | MudaMasters">
            <a:extLst>
              <a:ext uri="{FF2B5EF4-FFF2-40B4-BE49-F238E27FC236}">
                <a16:creationId xmlns:a16="http://schemas.microsoft.com/office/drawing/2014/main" id="{104D2410-8D37-3E09-0542-7B7BFEB2E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542" y="2967899"/>
            <a:ext cx="4621667" cy="28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640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1AC9-5B0A-4DD7-C408-DAD6294D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Lykke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!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2DED-32E0-E3FF-7EF0-A0C8DE79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det </a:t>
            </a:r>
            <a:r>
              <a:rPr lang="en-US" dirty="0" err="1"/>
              <a:t>stedet</a:t>
            </a:r>
            <a:r>
              <a:rPr lang="en-US" dirty="0"/>
              <a:t> (rom </a:t>
            </a:r>
            <a:r>
              <a:rPr lang="en-US" dirty="0" err="1"/>
              <a:t>e.l</a:t>
            </a:r>
            <a:r>
              <a:rPr lang="en-US" dirty="0"/>
              <a:t>.)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gruppen</a:t>
            </a:r>
            <a:r>
              <a:rPr lang="en-US" dirty="0"/>
              <a:t> </a:t>
            </a:r>
            <a:r>
              <a:rPr lang="en-US" dirty="0" err="1"/>
              <a:t>deres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fått</a:t>
            </a:r>
            <a:r>
              <a:rPr lang="en-US" dirty="0"/>
              <a:t>.</a:t>
            </a:r>
          </a:p>
          <a:p>
            <a:r>
              <a:rPr lang="en-US" dirty="0"/>
              <a:t>Ta med </a:t>
            </a:r>
            <a:r>
              <a:rPr lang="en-US" dirty="0" err="1"/>
              <a:t>mappen</a:t>
            </a:r>
            <a:r>
              <a:rPr lang="en-US" dirty="0"/>
              <a:t>. I den </a:t>
            </a:r>
            <a:r>
              <a:rPr lang="en-US" dirty="0" err="1"/>
              <a:t>finner</a:t>
            </a:r>
            <a:r>
              <a:rPr lang="en-US" dirty="0"/>
              <a:t> </a:t>
            </a:r>
            <a:r>
              <a:rPr lang="en-US" dirty="0" err="1"/>
              <a:t>dere</a:t>
            </a:r>
            <a:r>
              <a:rPr lang="en-US" dirty="0"/>
              <a:t> </a:t>
            </a:r>
            <a:r>
              <a:rPr lang="en-US" dirty="0" err="1"/>
              <a:t>oversikt</a:t>
            </a:r>
            <a:r>
              <a:rPr lang="en-US" dirty="0"/>
              <a:t> over </a:t>
            </a:r>
            <a:r>
              <a:rPr lang="en-US" dirty="0" err="1"/>
              <a:t>fremgangsmåte</a:t>
            </a:r>
            <a:r>
              <a:rPr lang="en-US" dirty="0"/>
              <a:t> for </a:t>
            </a:r>
            <a:r>
              <a:rPr lang="en-US" dirty="0" err="1"/>
              <a:t>ideathon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klistremerker</a:t>
            </a:r>
            <a:r>
              <a:rPr lang="en-US" dirty="0"/>
              <a:t> </a:t>
            </a:r>
            <a:r>
              <a:rPr lang="en-US" dirty="0" err="1"/>
              <a:t>dere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bruke</a:t>
            </a:r>
            <a:r>
              <a:rPr lang="en-US" dirty="0"/>
              <a:t> for å </a:t>
            </a:r>
            <a:r>
              <a:rPr lang="en-US" dirty="0" err="1"/>
              <a:t>stemme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spørsmål</a:t>
            </a:r>
            <a:r>
              <a:rPr lang="en-US" dirty="0"/>
              <a:t>.</a:t>
            </a:r>
          </a:p>
          <a:p>
            <a:r>
              <a:rPr lang="en-US" dirty="0" err="1"/>
              <a:t>Fellesveggen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post-it </a:t>
            </a:r>
            <a:r>
              <a:rPr lang="en-US" dirty="0" err="1"/>
              <a:t>lapp</a:t>
            </a:r>
            <a:r>
              <a:rPr lang="en-US" dirty="0"/>
              <a:t> med </a:t>
            </a:r>
            <a:r>
              <a:rPr lang="en-US" dirty="0" err="1"/>
              <a:t>teamnavn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maskot</a:t>
            </a:r>
            <a:r>
              <a:rPr lang="en-US" dirty="0"/>
              <a:t>.</a:t>
            </a:r>
          </a:p>
          <a:p>
            <a:r>
              <a:rPr lang="en-US" dirty="0"/>
              <a:t>Husk å </a:t>
            </a:r>
            <a:r>
              <a:rPr lang="en-US" dirty="0" err="1"/>
              <a:t>levere</a:t>
            </a:r>
            <a:r>
              <a:rPr lang="en-US" dirty="0"/>
              <a:t> inn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mappe</a:t>
            </a:r>
            <a:r>
              <a:rPr lang="en-US" dirty="0"/>
              <a:t> med alle de </a:t>
            </a:r>
            <a:r>
              <a:rPr lang="en-US" dirty="0" err="1"/>
              <a:t>endelige</a:t>
            </a:r>
            <a:r>
              <a:rPr lang="en-US" dirty="0"/>
              <a:t> </a:t>
            </a:r>
            <a:r>
              <a:rPr lang="en-US" dirty="0" err="1"/>
              <a:t>idéskissene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auditoriet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slutten</a:t>
            </a:r>
            <a:r>
              <a:rPr lang="en-US" dirty="0"/>
              <a:t> av </a:t>
            </a:r>
            <a:r>
              <a:rPr lang="en-US" dirty="0" err="1"/>
              <a:t>dagen</a:t>
            </a:r>
            <a:r>
              <a:rPr lang="en-US" dirty="0"/>
              <a:t>.</a:t>
            </a:r>
          </a:p>
          <a:p>
            <a:r>
              <a:rPr lang="en-US" dirty="0"/>
              <a:t>Ring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spørsmål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102" name="Picture 6" descr="เทคนิคการพัฒนาสมอง เพื่อไอเดียแจ่มๆ">
            <a:extLst>
              <a:ext uri="{FF2B5EF4-FFF2-40B4-BE49-F238E27FC236}">
                <a16:creationId xmlns:a16="http://schemas.microsoft.com/office/drawing/2014/main" id="{69255A72-5BF1-09A4-BB38-A65860703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310924"/>
            <a:ext cx="33337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9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0E90-8DF8-B301-F77A-97DCC098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1" y="2529913"/>
            <a:ext cx="9950103" cy="562296"/>
          </a:xfrm>
        </p:spPr>
        <p:txBody>
          <a:bodyPr>
            <a:normAutofit fontScale="90000"/>
          </a:bodyPr>
          <a:lstStyle/>
          <a:p>
            <a:r>
              <a:rPr lang="en-US" dirty="0"/>
              <a:t>Mitt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ideathon</a:t>
            </a:r>
            <a:r>
              <a:rPr lang="en-US" dirty="0"/>
              <a:t>…</a:t>
            </a:r>
            <a:br>
              <a:rPr lang="en-US" dirty="0"/>
            </a:br>
            <a:endParaRPr lang="nb-NO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B55CE-E2D3-D73D-5CB7-D38FE2178ACF}"/>
              </a:ext>
            </a:extLst>
          </p:cNvPr>
          <p:cNvSpPr txBox="1"/>
          <p:nvPr/>
        </p:nvSpPr>
        <p:spPr>
          <a:xfrm>
            <a:off x="2028301" y="309220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hlinkClick r:id="rId3"/>
              </a:rPr>
              <a:t>Ideathon</a:t>
            </a:r>
            <a:r>
              <a:rPr lang="nb-NO" dirty="0">
                <a:hlinkClick r:id="rId3"/>
              </a:rPr>
              <a:t> 2020 - </a:t>
            </a:r>
            <a:r>
              <a:rPr lang="nb-NO" dirty="0" err="1">
                <a:hlinkClick r:id="rId3"/>
              </a:rPr>
              <a:t>Highlights</a:t>
            </a:r>
            <a:r>
              <a:rPr lang="nb-NO" dirty="0">
                <a:hlinkClick r:id="rId3"/>
              </a:rPr>
              <a:t> - </a:t>
            </a:r>
            <a:r>
              <a:rPr lang="nb-NO" dirty="0" err="1">
                <a:hlinkClick r:id="rId3"/>
              </a:rPr>
              <a:t>YouTube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9CEAE-62B7-B10F-8339-8776E5AE5A3B}"/>
              </a:ext>
            </a:extLst>
          </p:cNvPr>
          <p:cNvSpPr txBox="1"/>
          <p:nvPr/>
        </p:nvSpPr>
        <p:spPr>
          <a:xfrm>
            <a:off x="1077361" y="4041836"/>
            <a:ext cx="6096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“</a:t>
            </a:r>
            <a:r>
              <a:rPr lang="en-US" b="0" dirty="0" err="1"/>
              <a:t>Kreativ</a:t>
            </a:r>
            <a:r>
              <a:rPr lang="en-US" b="0" dirty="0"/>
              <a:t> </a:t>
            </a:r>
            <a:r>
              <a:rPr lang="en-US" b="0" dirty="0" err="1"/>
              <a:t>problemløsning</a:t>
            </a:r>
            <a:r>
              <a:rPr lang="en-US" b="0" dirty="0"/>
              <a:t> </a:t>
            </a:r>
            <a:r>
              <a:rPr lang="en-US" b="0" dirty="0" err="1"/>
              <a:t>i</a:t>
            </a:r>
            <a:r>
              <a:rPr lang="en-US" b="0" dirty="0"/>
              <a:t> team”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0591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3CE2-3B3C-FD4A-2F77-EC538D97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70E6-17E5-E5F9-F6F6-3DDC9C9FC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Hackathon">
            <a:hlinkClick r:id="" action="ppaction://media"/>
            <a:extLst>
              <a:ext uri="{FF2B5EF4-FFF2-40B4-BE49-F238E27FC236}">
                <a16:creationId xmlns:a16="http://schemas.microsoft.com/office/drawing/2014/main" id="{352A3480-FFE6-5993-7227-71059C60B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166" y="0"/>
            <a:ext cx="12214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077D-621A-2D50-2771-4B1743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Små</a:t>
            </a:r>
            <a:r>
              <a:rPr lang="en-US" dirty="0"/>
              <a:t> </a:t>
            </a:r>
            <a:r>
              <a:rPr lang="en-US" dirty="0" err="1"/>
              <a:t>oppgaver</a:t>
            </a:r>
            <a:r>
              <a:rPr lang="en-US" dirty="0"/>
              <a:t> … </a:t>
            </a:r>
            <a:endParaRPr lang="nb-NO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0E7A9E0D-21B4-D9FF-6592-2D394A953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79" y="2333946"/>
            <a:ext cx="3785507" cy="36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5A91-AD1B-FE4C-2F55-77FE96D7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50" y="3429000"/>
            <a:ext cx="5027281" cy="1507375"/>
          </a:xfrm>
        </p:spPr>
        <p:txBody>
          <a:bodyPr>
            <a:normAutofit/>
          </a:bodyPr>
          <a:lstStyle/>
          <a:p>
            <a:r>
              <a:rPr lang="en-US" dirty="0"/>
              <a:t>…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tette</a:t>
            </a:r>
            <a:r>
              <a:rPr lang="en-US" dirty="0"/>
              <a:t> deadlines</a:t>
            </a:r>
            <a:endParaRPr lang="nb-NO" dirty="0"/>
          </a:p>
        </p:txBody>
      </p:sp>
      <p:pic>
        <p:nvPicPr>
          <p:cNvPr id="5" name="Picture 4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59494A1-9D52-F0A0-E94C-4677A6719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55" y="545418"/>
            <a:ext cx="3388208" cy="57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3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1796-7D10-198A-F830-87C9BCE0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891" y="96497"/>
            <a:ext cx="9950103" cy="1507376"/>
          </a:xfrm>
        </p:spPr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vi </a:t>
            </a:r>
            <a:r>
              <a:rPr lang="en-US" dirty="0" err="1"/>
              <a:t>gjøre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ideathonet</a:t>
            </a:r>
            <a:r>
              <a:rPr lang="en-US" dirty="0"/>
              <a:t>?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6484C-030F-37CB-3CB6-8475674BF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677" y="2058661"/>
            <a:ext cx="3721562" cy="39491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DAG 1 (1. mars)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Milepæl</a:t>
            </a:r>
            <a:r>
              <a:rPr lang="en-US" sz="1600" dirty="0"/>
              <a:t> 1:</a:t>
            </a:r>
          </a:p>
          <a:p>
            <a:pPr lvl="1"/>
            <a:r>
              <a:rPr lang="en-US" dirty="0" err="1"/>
              <a:t>Teamet</a:t>
            </a:r>
            <a:r>
              <a:rPr lang="en-US" dirty="0"/>
              <a:t> </a:t>
            </a:r>
            <a:r>
              <a:rPr lang="en-US" dirty="0" err="1"/>
              <a:t>idémyldrer</a:t>
            </a:r>
            <a:r>
              <a:rPr lang="en-US" dirty="0"/>
              <a:t> </a:t>
            </a:r>
            <a:r>
              <a:rPr lang="en-US" dirty="0" err="1"/>
              <a:t>rundt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problemstilling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deltager</a:t>
            </a:r>
            <a:r>
              <a:rPr lang="en-US" dirty="0"/>
              <a:t> </a:t>
            </a:r>
            <a:r>
              <a:rPr lang="en-US" dirty="0" err="1"/>
              <a:t>leverer</a:t>
            </a:r>
            <a:r>
              <a:rPr lang="en-US" dirty="0"/>
              <a:t> inn </a:t>
            </a:r>
            <a:r>
              <a:rPr lang="en-US" dirty="0" err="1"/>
              <a:t>èn</a:t>
            </a:r>
            <a:r>
              <a:rPr lang="en-US" dirty="0"/>
              <a:t> </a:t>
            </a:r>
            <a:r>
              <a:rPr lang="en-US" dirty="0" err="1"/>
              <a:t>idéskisse</a:t>
            </a:r>
            <a:r>
              <a:rPr lang="en-US" dirty="0"/>
              <a:t> </a:t>
            </a:r>
            <a:r>
              <a:rPr lang="en-US" dirty="0" err="1"/>
              <a:t>hver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CD3AF7-EBF1-C92E-278C-974455F05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6412" y="2011770"/>
            <a:ext cx="3087356" cy="3949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DAG 3 (24. mars)</a:t>
            </a:r>
          </a:p>
          <a:p>
            <a:endParaRPr lang="nb-NO" sz="1600" dirty="0"/>
          </a:p>
          <a:p>
            <a:endParaRPr lang="nb-NO" sz="1600" dirty="0"/>
          </a:p>
          <a:p>
            <a:r>
              <a:rPr lang="nb-NO" sz="1600" dirty="0"/>
              <a:t>Milepæl 3: </a:t>
            </a:r>
          </a:p>
          <a:p>
            <a:pPr lvl="1"/>
            <a:r>
              <a:rPr lang="nb-NO" dirty="0"/>
              <a:t>Teamet presenterer ideen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41EC2E9-AE93-0941-2C57-D80BC6049DB7}"/>
              </a:ext>
            </a:extLst>
          </p:cNvPr>
          <p:cNvSpPr txBox="1">
            <a:spLocks/>
          </p:cNvSpPr>
          <p:nvPr/>
        </p:nvSpPr>
        <p:spPr>
          <a:xfrm>
            <a:off x="4281436" y="2058662"/>
            <a:ext cx="3721562" cy="3949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DAG 2 (13. mars)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1600" dirty="0" err="1"/>
              <a:t>Milepæl</a:t>
            </a:r>
            <a:r>
              <a:rPr lang="en-US" sz="1600" dirty="0"/>
              <a:t> 2:</a:t>
            </a:r>
          </a:p>
          <a:p>
            <a:pPr lvl="1"/>
            <a:r>
              <a:rPr lang="en-US" dirty="0" err="1"/>
              <a:t>Teamet</a:t>
            </a:r>
            <a:r>
              <a:rPr lang="en-US" dirty="0"/>
              <a:t> </a:t>
            </a:r>
            <a:r>
              <a:rPr lang="en-US" dirty="0" err="1"/>
              <a:t>bestemmer</a:t>
            </a:r>
            <a:r>
              <a:rPr lang="en-US" dirty="0"/>
              <a:t> seg for </a:t>
            </a:r>
            <a:r>
              <a:rPr lang="en-US" dirty="0" err="1"/>
              <a:t>èn</a:t>
            </a:r>
            <a:r>
              <a:rPr lang="en-US" dirty="0"/>
              <a:t> </a:t>
            </a:r>
            <a:r>
              <a:rPr lang="en-US" dirty="0" err="1"/>
              <a:t>idé</a:t>
            </a:r>
            <a:r>
              <a:rPr lang="en-US" dirty="0"/>
              <a:t>,  lager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illustrasjon</a:t>
            </a:r>
            <a:r>
              <a:rPr lang="en-US" dirty="0"/>
              <a:t> av </a:t>
            </a:r>
            <a:r>
              <a:rPr lang="en-US" dirty="0" err="1"/>
              <a:t>ideen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forbereder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presentasjon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3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A3D7368-8E28-4CDB-B0AC-5556FB163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BCF3D-8BC7-5D88-C91D-C379D052A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263235"/>
            <a:ext cx="3273921" cy="1507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dirty="0" err="1"/>
              <a:t>Problemstillingene</a:t>
            </a:r>
            <a:r>
              <a:rPr lang="en-US" sz="2500" dirty="0"/>
              <a:t> vi </a:t>
            </a:r>
            <a:r>
              <a:rPr lang="en-US" sz="2500" dirty="0" err="1"/>
              <a:t>har</a:t>
            </a:r>
            <a:r>
              <a:rPr lang="en-US" sz="2500" dirty="0"/>
              <a:t> </a:t>
            </a:r>
            <a:r>
              <a:rPr lang="en-US" sz="2500" dirty="0" err="1"/>
              <a:t>fått</a:t>
            </a:r>
            <a:r>
              <a:rPr lang="en-US" sz="2500" dirty="0"/>
              <a:t> inn </a:t>
            </a:r>
            <a:r>
              <a:rPr lang="en-US" sz="2500" dirty="0" err="1"/>
              <a:t>fra</a:t>
            </a:r>
            <a:r>
              <a:rPr lang="en-US" sz="2500" dirty="0"/>
              <a:t> </a:t>
            </a:r>
            <a:r>
              <a:rPr lang="en-US" sz="2500" dirty="0" err="1"/>
              <a:t>dere</a:t>
            </a:r>
            <a:endParaRPr lang="nb-NO" sz="2500" dirty="0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AA774BB6-C762-5CF9-065B-53B84CED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1981200"/>
            <a:ext cx="3273921" cy="4353339"/>
          </a:xfrm>
        </p:spPr>
        <p:txBody>
          <a:bodyPr>
            <a:normAutofit fontScale="62500" lnSpcReduction="20000"/>
          </a:bodyPr>
          <a:lstStyle/>
          <a:p>
            <a:r>
              <a:rPr lang="nb-NO" dirty="0"/>
              <a:t>Hvordan kan vi sørge for involvering av flere departementer i tverrsektorielle prosesser?</a:t>
            </a:r>
          </a:p>
          <a:p>
            <a:endParaRPr lang="nb-NO" dirty="0"/>
          </a:p>
          <a:p>
            <a:r>
              <a:rPr lang="nb-NO" dirty="0"/>
              <a:t>Hvordan kan vi best skape gode løsninger for grupper med lavere politisk påvirkningskraft i beslutninger som angår dem?</a:t>
            </a:r>
          </a:p>
          <a:p>
            <a:endParaRPr lang="nb-NO" dirty="0"/>
          </a:p>
          <a:p>
            <a:r>
              <a:rPr lang="nb-NO" dirty="0"/>
              <a:t>Hvordan få til mer samarbeid, harmonisering og informasjonsutveksling mellom departementer og etater? </a:t>
            </a:r>
          </a:p>
          <a:p>
            <a:endParaRPr lang="nb-NO" dirty="0"/>
          </a:p>
          <a:p>
            <a:r>
              <a:rPr lang="nb-NO" dirty="0"/>
              <a:t>Hvordan kan departementene sørge for en helhetlig styring og samordning som legger til rette for å nå klimamålene?</a:t>
            </a:r>
          </a:p>
          <a:p>
            <a:endParaRPr lang="nb-NO" dirty="0"/>
          </a:p>
          <a:p>
            <a:r>
              <a:rPr lang="nb-NO" dirty="0"/>
              <a:t>Hvordan kan vi få til økt balanse i en travel hverdag i krysspress mellom faglighet, nøyaktighet og effektivitet?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54F700-08D0-4726-A250-835F6864C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8040" y="2618"/>
            <a:ext cx="3429123" cy="3430264"/>
          </a:xfrm>
          <a:custGeom>
            <a:avLst/>
            <a:gdLst>
              <a:gd name="connsiteX0" fmla="*/ 0 w 3429123"/>
              <a:gd name="connsiteY0" fmla="*/ 0 h 3430264"/>
              <a:gd name="connsiteX1" fmla="*/ 3429123 w 3429123"/>
              <a:gd name="connsiteY1" fmla="*/ 0 h 3430264"/>
              <a:gd name="connsiteX2" fmla="*/ 5092 w 3429123"/>
              <a:gd name="connsiteY2" fmla="*/ 3430264 h 3430264"/>
              <a:gd name="connsiteX3" fmla="*/ 0 w 3429123"/>
              <a:gd name="connsiteY3" fmla="*/ 3430264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123" h="3430264">
                <a:moveTo>
                  <a:pt x="0" y="0"/>
                </a:moveTo>
                <a:lnTo>
                  <a:pt x="3429123" y="0"/>
                </a:lnTo>
                <a:lnTo>
                  <a:pt x="5092" y="3430264"/>
                </a:lnTo>
                <a:lnTo>
                  <a:pt x="0" y="343026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C772F-1518-4105-9826-49E8DCECA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8040" y="3427486"/>
            <a:ext cx="3483870" cy="3432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CC2C66C9-CBA6-4BAB-86CF-5603348D7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9837" y="3431305"/>
            <a:ext cx="3482163" cy="34302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034BA12F-ECA8-4178-AA4D-20FA2717E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27794" y="3399851"/>
            <a:ext cx="3432752" cy="349565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2633894-E7CF-D589-BAE7-DA73E1AA4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2" r="33169" b="-1"/>
          <a:stretch/>
        </p:blipFill>
        <p:spPr>
          <a:xfrm>
            <a:off x="5218040" y="-6057"/>
            <a:ext cx="6973339" cy="3445245"/>
          </a:xfrm>
          <a:custGeom>
            <a:avLst/>
            <a:gdLst/>
            <a:ahLst/>
            <a:cxnLst/>
            <a:rect l="l" t="t" r="r" b="b"/>
            <a:pathLst>
              <a:path w="6973339" h="3445245">
                <a:moveTo>
                  <a:pt x="0" y="0"/>
                </a:moveTo>
                <a:lnTo>
                  <a:pt x="6973339" y="0"/>
                </a:lnTo>
                <a:lnTo>
                  <a:pt x="6973339" y="3445245"/>
                </a:lnTo>
                <a:lnTo>
                  <a:pt x="0" y="3445245"/>
                </a:lnTo>
                <a:lnTo>
                  <a:pt x="0" y="3437361"/>
                </a:lnTo>
                <a:lnTo>
                  <a:pt x="3428999" y="2120"/>
                </a:lnTo>
                <a:lnTo>
                  <a:pt x="0" y="212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6565836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970</Words>
  <Application>Microsoft Office PowerPoint</Application>
  <PresentationFormat>Widescreen</PresentationFormat>
  <Paragraphs>202</Paragraphs>
  <Slides>38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Avenir Next LT Pro</vt:lpstr>
      <vt:lpstr>Avenir Next LT Pro (Headings)</vt:lpstr>
      <vt:lpstr>Avenir Next LT Pro Light</vt:lpstr>
      <vt:lpstr>Calibri</vt:lpstr>
      <vt:lpstr>BlocksVTI</vt:lpstr>
      <vt:lpstr>Ideathon Dag 1</vt:lpstr>
      <vt:lpstr>Hvem er vi?</vt:lpstr>
      <vt:lpstr>Hvem er dere?</vt:lpstr>
      <vt:lpstr>Mitt første ideathon… </vt:lpstr>
      <vt:lpstr>PowerPoint Presentation</vt:lpstr>
      <vt:lpstr>Små oppgaver … </vt:lpstr>
      <vt:lpstr>… og tette deadlines</vt:lpstr>
      <vt:lpstr>Hva skal vi gjøre på dette ideathonet?</vt:lpstr>
      <vt:lpstr>Problemstillingene vi har fått inn fra dere</vt:lpstr>
      <vt:lpstr>Steg 1: Å se etter </vt:lpstr>
      <vt:lpstr>Eksempel på “å se etter”: Kodecafé</vt:lpstr>
      <vt:lpstr>Å      i en byråkratisk kontekst</vt:lpstr>
      <vt:lpstr>Å      i en byråkratisk kontekst</vt:lpstr>
      <vt:lpstr>Fordeler og ulemper med byråkratiet</vt:lpstr>
      <vt:lpstr>Øvelse: Intervju</vt:lpstr>
      <vt:lpstr>Steg 2: Hva betyr egentlig denne problemstillingen?</vt:lpstr>
      <vt:lpstr>Mannen og maskinen</vt:lpstr>
      <vt:lpstr>Hvordan få oversikt over problemstillingen</vt:lpstr>
      <vt:lpstr>Forstå</vt:lpstr>
      <vt:lpstr>Bryte ned</vt:lpstr>
      <vt:lpstr>Brukerhistorier</vt:lpstr>
      <vt:lpstr>Kjenne på</vt:lpstr>
      <vt:lpstr>Eksempel: Årsrapporter</vt:lpstr>
      <vt:lpstr>Omformulere</vt:lpstr>
      <vt:lpstr>Omformulere problemstillingen</vt:lpstr>
      <vt:lpstr>Velge spørsmål å ta utgangspunkt i</vt:lpstr>
      <vt:lpstr>PAUSE</vt:lpstr>
      <vt:lpstr>Steg 3: Å komme opp med ideer</vt:lpstr>
      <vt:lpstr>PowerPoint Presentation</vt:lpstr>
      <vt:lpstr>Øvelse:  Tolv sirkler</vt:lpstr>
      <vt:lpstr>Hvordan få til en god idésesjon?</vt:lpstr>
      <vt:lpstr>Kunsten å feile</vt:lpstr>
      <vt:lpstr>Gode hver for oss – best sammen! Samarbeid og team</vt:lpstr>
      <vt:lpstr>Gode hver for oss – best sammen! Samarbeid og team</vt:lpstr>
      <vt:lpstr>Gode hver for oss – best sammen! Firestegsskisse</vt:lpstr>
      <vt:lpstr>Gode hver for oss – best sammen! Firestegsskisse</vt:lpstr>
      <vt:lpstr>Gode hver for oss – best sammen! Team – en unik samling unike individer</vt:lpstr>
      <vt:lpstr>Lykke til!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Ideathon</dc:title>
  <dc:creator>Solveig Bjørkholt</dc:creator>
  <cp:lastModifiedBy>Solveig Bjørkholt</cp:lastModifiedBy>
  <cp:revision>9</cp:revision>
  <dcterms:created xsi:type="dcterms:W3CDTF">2023-02-21T10:42:43Z</dcterms:created>
  <dcterms:modified xsi:type="dcterms:W3CDTF">2023-09-25T08:17:27Z</dcterms:modified>
</cp:coreProperties>
</file>